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3"/>
  </p:normalViewPr>
  <p:slideViewPr>
    <p:cSldViewPr snapToGrid="0">
      <p:cViewPr varScale="1">
        <p:scale>
          <a:sx n="81" d="100"/>
          <a:sy n="81" d="100"/>
        </p:scale>
        <p:origin x="725" y="67"/>
      </p:cViewPr>
      <p:guideLst/>
    </p:cSldViewPr>
  </p:slideViewPr>
  <p:notesTextViewPr>
    <p:cViewPr>
      <p:scale>
        <a:sx n="1" d="1"/>
        <a:sy n="1" d="1"/>
      </p:scale>
      <p:origin x="0" y="0"/>
    </p:cViewPr>
  </p:notesText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26b1f42c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426b1f42c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26b1f42c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26b1f42c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Here we see the foyer and entrance walls at the Baha'i Center in Bellevue Washington.  Similar to the quality of displays in the Willmette Welcome Center as well as the World Center Visitor Center in Haifa..  These displays speak for themselves and are a huge investment in the presentation to the public.  As is the situation today when a facility is utilized by various community groups and friends of the Faith, this can potentially  be a  very worthwhile effort in teaching the Faith.</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426b1f42c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426b1f42c0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These displays in Bellevue  were very informative, and a great introduction for a first time visitor to the facility. The BCA has heard comments in several facilities over the years, that visitors and seekers often seem moved when they examine and discuss the history and the quotations alongside community members.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26b1f42c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26b1f42c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Champagne-Urbana, Illinois was a warm and inviting facility. It is located right in the middle of a neighborhood that was perfect for outreach and core activities.  While their ”teaching walls were not professionally done, they are attractive and informative.  They also created displays which spoke to the history of the Faith in their community, and some of their well known believers</a:t>
            </a:r>
            <a:r>
              <a:rPr lang="en-US" sz="1200">
                <a:solidFill>
                  <a:schemeClr val="dk1"/>
                </a:solidFill>
                <a:latin typeface="Mangal"/>
                <a:ea typeface="Mangal"/>
                <a:cs typeface="Mangal"/>
                <a:sym typeface="Mangal"/>
              </a:rPr>
              <a:t>…</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26b1f42c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26b1f42c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Madison Wisconsindecided to make good use of their very large store front windows, displaying professionally created banners with images and writings of the Faith.  This facility has a lot of street and walking traffic in the neighborhood.</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426b1f42c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426b1f42c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My visit to the Houston Baha'i facility was five years ago in 2013.  I was amazed as this was the first facility I had seen that was not only professionally done, but also  museum quality.  Since then we have seen more facilities with beautiful and inspiring displays.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426b1f42c0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426b1f42c0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Inside and out, the Houston Facility was a wealth of  examples of brilliant silent teachers.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26b1f42c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26b1f42c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Houston's teaching walls are so well created that they speak for themselves.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26b1f42c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26b1f42c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426b1f42c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426b1f42c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Rockfield, Illinois also had an abundance of attractive and informative visual arts displays in their facility. These were situated in an area that was set up for group meetings and had the atmosphere of a warm living room environment.</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26b1f42c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426b1f42c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26b1f42c0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26b1f42c0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8" name="Google Shape;29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2" name="Google Shape;32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lstStyle>
            <a:lvl1pPr marR="0" lvl="0" algn="l" rtl="0">
              <a:lnSpc>
                <a:spcPct val="90000"/>
              </a:lnSpc>
              <a:spcBef>
                <a:spcPts val="0"/>
              </a:spcBef>
              <a:spcAft>
                <a:spcPts val="0"/>
              </a:spcAft>
              <a:buClr>
                <a:schemeClr val="dk1"/>
              </a:buClr>
              <a:buSzPts val="6600"/>
              <a:buFont typeface="Cabin"/>
              <a:buNone/>
              <a:defRPr sz="66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lstStyle>
            <a:lvl1pPr marR="0" lvl="0" algn="l" rtl="0">
              <a:lnSpc>
                <a:spcPct val="120000"/>
              </a:lnSpc>
              <a:spcBef>
                <a:spcPts val="1000"/>
              </a:spcBef>
              <a:spcAft>
                <a:spcPts val="0"/>
              </a:spcAft>
              <a:buClr>
                <a:schemeClr val="accent1"/>
              </a:buClr>
              <a:buSzPts val="1800"/>
              <a:buFont typeface="Arial"/>
              <a:buNone/>
              <a:defRPr sz="1800" b="0" i="0" u="none" strike="noStrike" cap="none">
                <a:solidFill>
                  <a:schemeClr val="dk1"/>
                </a:solidFill>
                <a:latin typeface="Cabin"/>
                <a:ea typeface="Cabin"/>
                <a:cs typeface="Cabin"/>
                <a:sym typeface="Cabin"/>
              </a:defRPr>
            </a:lvl1pPr>
            <a:lvl2pPr marR="0" lvl="1" algn="ctr" rtl="0">
              <a:lnSpc>
                <a:spcPct val="120000"/>
              </a:lnSpc>
              <a:spcBef>
                <a:spcPts val="500"/>
              </a:spcBef>
              <a:spcAft>
                <a:spcPts val="0"/>
              </a:spcAft>
              <a:buClr>
                <a:schemeClr val="accent1"/>
              </a:buClr>
              <a:buSzPts val="1800"/>
              <a:buFont typeface="Arial"/>
              <a:buNone/>
              <a:defRPr sz="1800" b="0" i="0" u="none" strike="noStrike" cap="none">
                <a:solidFill>
                  <a:schemeClr val="dk1"/>
                </a:solidFill>
                <a:latin typeface="Cabin"/>
                <a:ea typeface="Cabin"/>
                <a:cs typeface="Cabin"/>
                <a:sym typeface="Cabin"/>
              </a:defRPr>
            </a:lvl2pPr>
            <a:lvl3pPr marR="0" lvl="2" algn="ctr" rtl="0">
              <a:lnSpc>
                <a:spcPct val="120000"/>
              </a:lnSpc>
              <a:spcBef>
                <a:spcPts val="500"/>
              </a:spcBef>
              <a:spcAft>
                <a:spcPts val="0"/>
              </a:spcAft>
              <a:buClr>
                <a:schemeClr val="accent1"/>
              </a:buClr>
              <a:buSzPts val="1800"/>
              <a:buFont typeface="Arial"/>
              <a:buNone/>
              <a:defRPr sz="1800" b="0" i="0" u="none" strike="noStrike" cap="none">
                <a:solidFill>
                  <a:schemeClr val="dk1"/>
                </a:solidFill>
                <a:latin typeface="Cabin"/>
                <a:ea typeface="Cabin"/>
                <a:cs typeface="Cabin"/>
                <a:sym typeface="Cabin"/>
              </a:defRPr>
            </a:lvl3pPr>
            <a:lvl4pPr marR="0" lvl="3" algn="ctr" rtl="0">
              <a:lnSpc>
                <a:spcPct val="120000"/>
              </a:lnSpc>
              <a:spcBef>
                <a:spcPts val="5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4pPr>
            <a:lvl5pPr marR="0" lvl="4" algn="ctr" rtl="0">
              <a:lnSpc>
                <a:spcPct val="120000"/>
              </a:lnSpc>
              <a:spcBef>
                <a:spcPts val="5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5pPr>
            <a:lvl6pPr marR="0" lvl="5" algn="ctr" rtl="0">
              <a:lnSpc>
                <a:spcPct val="120000"/>
              </a:lnSpc>
              <a:spcBef>
                <a:spcPts val="5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6pPr>
            <a:lvl7pPr marR="0" lvl="6" algn="ctr" rtl="0">
              <a:lnSpc>
                <a:spcPct val="120000"/>
              </a:lnSpc>
              <a:spcBef>
                <a:spcPts val="5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7pPr>
            <a:lvl8pPr marR="0" lvl="7" algn="ctr" rtl="0">
              <a:lnSpc>
                <a:spcPct val="120000"/>
              </a:lnSpc>
              <a:spcBef>
                <a:spcPts val="5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8pPr>
            <a:lvl9pPr marR="0" lvl="8" algn="ctr" rtl="0">
              <a:lnSpc>
                <a:spcPct val="120000"/>
              </a:lnSpc>
              <a:spcBef>
                <a:spcPts val="5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9pPr>
          </a:lstStyle>
          <a:p>
            <a:endParaRPr/>
          </a:p>
        </p:txBody>
      </p:sp>
      <p:sp>
        <p:nvSpPr>
          <p:cNvPr id="17" name="Google Shape;17;p2"/>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8" name="Google Shape;18;p2"/>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9" name="Google Shape;19;p2"/>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20" name="Google Shape;20;p2"/>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1"/>
          <p:cNvSpPr txBox="1">
            <a:spLocks noGrp="1"/>
          </p:cNvSpPr>
          <p:nvPr>
            <p:ph type="body" idx="1"/>
          </p:nvPr>
        </p:nvSpPr>
        <p:spPr>
          <a:xfrm rot="5400000">
            <a:off x="4527910" y="-1060599"/>
            <a:ext cx="3450613" cy="9603275"/>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85" name="Google Shape;85;p1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86" name="Google Shape;86;p1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87" name="Google Shape;87;p1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88" name="Google Shape;88;p11"/>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rot="5400000">
            <a:off x="7917038" y="2321047"/>
            <a:ext cx="4659889" cy="161574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12"/>
          <p:cNvSpPr txBox="1">
            <a:spLocks noGrp="1"/>
          </p:cNvSpPr>
          <p:nvPr>
            <p:ph type="body" idx="1"/>
          </p:nvPr>
        </p:nvSpPr>
        <p:spPr>
          <a:xfrm rot="5400000">
            <a:off x="3029143" y="-785498"/>
            <a:ext cx="4659889" cy="7828830"/>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92" name="Google Shape;92;p12"/>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93" name="Google Shape;93;p12"/>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94" name="Google Shape;94;p12"/>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95" name="Google Shape;95;p12"/>
          <p:cNvCxnSpPr/>
          <p:nvPr/>
        </p:nvCxnSpPr>
        <p:spPr>
          <a:xfrm>
            <a:off x="9439111" y="798973"/>
            <a:ext cx="0" cy="4659889"/>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24" name="Google Shape;24;p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5" name="Google Shape;25;p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6" name="Google Shape;26;p3"/>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3"/>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454239" y="1756130"/>
            <a:ext cx="8643154" cy="188795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600"/>
              <a:buFont typeface="Cabin"/>
              <a:buNone/>
              <a:defRPr sz="36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4"/>
          <p:cNvSpPr txBox="1">
            <a:spLocks noGrp="1"/>
          </p:cNvSpPr>
          <p:nvPr>
            <p:ph type="body" idx="1"/>
          </p:nvPr>
        </p:nvSpPr>
        <p:spPr>
          <a:xfrm>
            <a:off x="1454239" y="3806195"/>
            <a:ext cx="8630446" cy="1012929"/>
          </a:xfrm>
          <a:prstGeom prst="rect">
            <a:avLst/>
          </a:prstGeom>
          <a:noFill/>
          <a:ln>
            <a:noFill/>
          </a:ln>
        </p:spPr>
        <p:txBody>
          <a:bodyPr spcFirstLastPara="1" wrap="square" lIns="91425" tIns="91425" rIns="91425" bIns="45700" anchor="t" anchorCtr="0"/>
          <a:lstStyle>
            <a:lvl1pPr marL="457200" marR="0" lvl="0" indent="-228600" algn="l" rtl="0">
              <a:lnSpc>
                <a:spcPct val="120000"/>
              </a:lnSpc>
              <a:spcBef>
                <a:spcPts val="1000"/>
              </a:spcBef>
              <a:spcAft>
                <a:spcPts val="0"/>
              </a:spcAft>
              <a:buClr>
                <a:schemeClr val="accent1"/>
              </a:buClr>
              <a:buSzPts val="1800"/>
              <a:buFont typeface="Arial"/>
              <a:buNone/>
              <a:defRPr sz="1800" b="0" i="0" u="none" strike="noStrike" cap="none">
                <a:solidFill>
                  <a:schemeClr val="dk1"/>
                </a:solidFill>
                <a:latin typeface="Cabin"/>
                <a:ea typeface="Cabin"/>
                <a:cs typeface="Cabin"/>
                <a:sym typeface="Cabin"/>
              </a:defRPr>
            </a:lvl1pPr>
            <a:lvl2pPr marL="914400" marR="0" lvl="1" indent="-228600" algn="l" rtl="0">
              <a:lnSpc>
                <a:spcPct val="120000"/>
              </a:lnSpc>
              <a:spcBef>
                <a:spcPts val="500"/>
              </a:spcBef>
              <a:spcAft>
                <a:spcPts val="0"/>
              </a:spcAft>
              <a:buClr>
                <a:schemeClr val="accent1"/>
              </a:buClr>
              <a:buSzPts val="1800"/>
              <a:buFont typeface="Arial"/>
              <a:buNone/>
              <a:defRPr sz="1800" b="0" i="0" u="none" strike="noStrike" cap="none">
                <a:solidFill>
                  <a:srgbClr val="888888"/>
                </a:solidFill>
                <a:latin typeface="Cabin"/>
                <a:ea typeface="Cabin"/>
                <a:cs typeface="Cabin"/>
                <a:sym typeface="Cabin"/>
              </a:defRPr>
            </a:lvl2pPr>
            <a:lvl3pPr marL="1371600" marR="0" lvl="2" indent="-228600" algn="l" rtl="0">
              <a:lnSpc>
                <a:spcPct val="120000"/>
              </a:lnSpc>
              <a:spcBef>
                <a:spcPts val="500"/>
              </a:spcBef>
              <a:spcAft>
                <a:spcPts val="0"/>
              </a:spcAft>
              <a:buClr>
                <a:schemeClr val="accent1"/>
              </a:buClr>
              <a:buSzPts val="1800"/>
              <a:buFont typeface="Arial"/>
              <a:buNone/>
              <a:defRPr sz="1800" b="0" i="0" u="none" strike="noStrike" cap="none">
                <a:solidFill>
                  <a:srgbClr val="888888"/>
                </a:solidFill>
                <a:latin typeface="Cabin"/>
                <a:ea typeface="Cabin"/>
                <a:cs typeface="Cabin"/>
                <a:sym typeface="Cabin"/>
              </a:defRPr>
            </a:lvl3pPr>
            <a:lvl4pPr marL="1828800" marR="0" lvl="3" indent="-228600" algn="l" rtl="0">
              <a:lnSpc>
                <a:spcPct val="120000"/>
              </a:lnSpc>
              <a:spcBef>
                <a:spcPts val="500"/>
              </a:spcBef>
              <a:spcAft>
                <a:spcPts val="0"/>
              </a:spcAft>
              <a:buClr>
                <a:schemeClr val="accent1"/>
              </a:buClr>
              <a:buSzPts val="1600"/>
              <a:buFont typeface="Arial"/>
              <a:buNone/>
              <a:defRPr sz="1600" b="0" i="0" u="none" strike="noStrike" cap="none">
                <a:solidFill>
                  <a:srgbClr val="888888"/>
                </a:solidFill>
                <a:latin typeface="Cabin"/>
                <a:ea typeface="Cabin"/>
                <a:cs typeface="Cabin"/>
                <a:sym typeface="Cabin"/>
              </a:defRPr>
            </a:lvl4pPr>
            <a:lvl5pPr marL="2286000" marR="0" lvl="4" indent="-228600" algn="l" rtl="0">
              <a:lnSpc>
                <a:spcPct val="120000"/>
              </a:lnSpc>
              <a:spcBef>
                <a:spcPts val="500"/>
              </a:spcBef>
              <a:spcAft>
                <a:spcPts val="0"/>
              </a:spcAft>
              <a:buClr>
                <a:schemeClr val="accent1"/>
              </a:buClr>
              <a:buSzPts val="1600"/>
              <a:buFont typeface="Arial"/>
              <a:buNone/>
              <a:defRPr sz="1600" b="0" i="0" u="none" strike="noStrike" cap="none">
                <a:solidFill>
                  <a:srgbClr val="888888"/>
                </a:solidFill>
                <a:latin typeface="Cabin"/>
                <a:ea typeface="Cabin"/>
                <a:cs typeface="Cabin"/>
                <a:sym typeface="Cabin"/>
              </a:defRPr>
            </a:lvl5pPr>
            <a:lvl6pPr marL="2743200" marR="0" lvl="5" indent="-228600" algn="l" rtl="0">
              <a:lnSpc>
                <a:spcPct val="120000"/>
              </a:lnSpc>
              <a:spcBef>
                <a:spcPts val="500"/>
              </a:spcBef>
              <a:spcAft>
                <a:spcPts val="0"/>
              </a:spcAft>
              <a:buClr>
                <a:schemeClr val="accent1"/>
              </a:buClr>
              <a:buSzPts val="1600"/>
              <a:buFont typeface="Arial"/>
              <a:buNone/>
              <a:defRPr sz="1600" b="0" i="0" u="none" strike="noStrike" cap="none">
                <a:solidFill>
                  <a:srgbClr val="888888"/>
                </a:solidFill>
                <a:latin typeface="Cabin"/>
                <a:ea typeface="Cabin"/>
                <a:cs typeface="Cabin"/>
                <a:sym typeface="Cabin"/>
              </a:defRPr>
            </a:lvl6pPr>
            <a:lvl7pPr marL="3200400" marR="0" lvl="6" indent="-228600" algn="l" rtl="0">
              <a:lnSpc>
                <a:spcPct val="120000"/>
              </a:lnSpc>
              <a:spcBef>
                <a:spcPts val="500"/>
              </a:spcBef>
              <a:spcAft>
                <a:spcPts val="0"/>
              </a:spcAft>
              <a:buClr>
                <a:schemeClr val="accent1"/>
              </a:buClr>
              <a:buSzPts val="1600"/>
              <a:buFont typeface="Arial"/>
              <a:buNone/>
              <a:defRPr sz="1600" b="0" i="0" u="none" strike="noStrike" cap="none">
                <a:solidFill>
                  <a:srgbClr val="888888"/>
                </a:solidFill>
                <a:latin typeface="Cabin"/>
                <a:ea typeface="Cabin"/>
                <a:cs typeface="Cabin"/>
                <a:sym typeface="Cabin"/>
              </a:defRPr>
            </a:lvl7pPr>
            <a:lvl8pPr marL="3657600" marR="0" lvl="7" indent="-228600" algn="l" rtl="0">
              <a:lnSpc>
                <a:spcPct val="120000"/>
              </a:lnSpc>
              <a:spcBef>
                <a:spcPts val="500"/>
              </a:spcBef>
              <a:spcAft>
                <a:spcPts val="0"/>
              </a:spcAft>
              <a:buClr>
                <a:schemeClr val="accent1"/>
              </a:buClr>
              <a:buSzPts val="1600"/>
              <a:buFont typeface="Arial"/>
              <a:buNone/>
              <a:defRPr sz="1600" b="0" i="0" u="none" strike="noStrike" cap="none">
                <a:solidFill>
                  <a:srgbClr val="888888"/>
                </a:solidFill>
                <a:latin typeface="Cabin"/>
                <a:ea typeface="Cabin"/>
                <a:cs typeface="Cabin"/>
                <a:sym typeface="Cabin"/>
              </a:defRPr>
            </a:lvl8pPr>
            <a:lvl9pPr marL="4114800" marR="0" lvl="8" indent="-228600" algn="l" rtl="0">
              <a:lnSpc>
                <a:spcPct val="120000"/>
              </a:lnSpc>
              <a:spcBef>
                <a:spcPts val="500"/>
              </a:spcBef>
              <a:spcAft>
                <a:spcPts val="0"/>
              </a:spcAft>
              <a:buClr>
                <a:schemeClr val="accent1"/>
              </a:buClr>
              <a:buSzPts val="1600"/>
              <a:buFont typeface="Arial"/>
              <a:buNone/>
              <a:defRPr sz="1600" b="0" i="0" u="none" strike="noStrike" cap="none">
                <a:solidFill>
                  <a:srgbClr val="888888"/>
                </a:solidFill>
                <a:latin typeface="Cabin"/>
                <a:ea typeface="Cabin"/>
                <a:cs typeface="Cabin"/>
                <a:sym typeface="Cabin"/>
              </a:defRPr>
            </a:lvl9pPr>
          </a:lstStyle>
          <a:p>
            <a:endParaRPr/>
          </a:p>
        </p:txBody>
      </p:sp>
      <p:sp>
        <p:nvSpPr>
          <p:cNvPr id="31" name="Google Shape;31;p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32" name="Google Shape;32;p4"/>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33" name="Google Shape;33;p4"/>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34" name="Google Shape;34;p4"/>
          <p:cNvCxnSpPr/>
          <p:nvPr/>
        </p:nvCxnSpPr>
        <p:spPr>
          <a:xfrm>
            <a:off x="1454239" y="3804985"/>
            <a:ext cx="8630446"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1449217" y="804889"/>
            <a:ext cx="9605635" cy="105930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5"/>
          <p:cNvSpPr txBox="1">
            <a:spLocks noGrp="1"/>
          </p:cNvSpPr>
          <p:nvPr>
            <p:ph type="body" idx="1"/>
          </p:nvPr>
        </p:nvSpPr>
        <p:spPr>
          <a:xfrm>
            <a:off x="1447331" y="2010878"/>
            <a:ext cx="4645152" cy="3448595"/>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38" name="Google Shape;38;p5"/>
          <p:cNvSpPr txBox="1">
            <a:spLocks noGrp="1"/>
          </p:cNvSpPr>
          <p:nvPr>
            <p:ph type="body" idx="2"/>
          </p:nvPr>
        </p:nvSpPr>
        <p:spPr>
          <a:xfrm>
            <a:off x="6413771" y="2017343"/>
            <a:ext cx="4645152" cy="3441520"/>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39" name="Google Shape;39;p5"/>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40" name="Google Shape;40;p5"/>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41" name="Google Shape;41;p5"/>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5"/>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1447191" y="804163"/>
            <a:ext cx="9607661" cy="1056319"/>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1447191" y="2019549"/>
            <a:ext cx="4645152" cy="801943"/>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accent1"/>
              </a:buClr>
              <a:buSzPts val="2200"/>
              <a:buFont typeface="Arial"/>
              <a:buNone/>
              <a:defRPr sz="2200" b="0" i="0" u="none" strike="noStrike" cap="none">
                <a:solidFill>
                  <a:schemeClr val="accent1"/>
                </a:solidFill>
                <a:latin typeface="Cabin"/>
                <a:ea typeface="Cabin"/>
                <a:cs typeface="Cabin"/>
                <a:sym typeface="Cabin"/>
              </a:defRPr>
            </a:lvl1pPr>
            <a:lvl2pPr marL="914400" marR="0" lvl="1" indent="-228600" algn="l" rtl="0">
              <a:lnSpc>
                <a:spcPct val="120000"/>
              </a:lnSpc>
              <a:spcBef>
                <a:spcPts val="500"/>
              </a:spcBef>
              <a:spcAft>
                <a:spcPts val="0"/>
              </a:spcAft>
              <a:buClr>
                <a:schemeClr val="accent1"/>
              </a:buClr>
              <a:buSzPts val="2000"/>
              <a:buFont typeface="Arial"/>
              <a:buNone/>
              <a:defRPr sz="2000" b="1" i="0" u="none" strike="noStrike" cap="none">
                <a:solidFill>
                  <a:schemeClr val="dk1"/>
                </a:solidFill>
                <a:latin typeface="Cabin"/>
                <a:ea typeface="Cabin"/>
                <a:cs typeface="Cabin"/>
                <a:sym typeface="Cabin"/>
              </a:defRPr>
            </a:lvl2pPr>
            <a:lvl3pPr marL="1371600" marR="0" lvl="2" indent="-228600" algn="l" rtl="0">
              <a:lnSpc>
                <a:spcPct val="120000"/>
              </a:lnSpc>
              <a:spcBef>
                <a:spcPts val="500"/>
              </a:spcBef>
              <a:spcAft>
                <a:spcPts val="0"/>
              </a:spcAft>
              <a:buClr>
                <a:schemeClr val="accent1"/>
              </a:buClr>
              <a:buSzPts val="1800"/>
              <a:buFont typeface="Arial"/>
              <a:buNone/>
              <a:defRPr sz="1800" b="1" i="0" u="none" strike="noStrike" cap="none">
                <a:solidFill>
                  <a:schemeClr val="dk1"/>
                </a:solidFill>
                <a:latin typeface="Cabin"/>
                <a:ea typeface="Cabin"/>
                <a:cs typeface="Cabin"/>
                <a:sym typeface="Cabin"/>
              </a:defRPr>
            </a:lvl3pPr>
            <a:lvl4pPr marL="1828800" marR="0" lvl="3"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4pPr>
            <a:lvl5pPr marL="2286000" marR="0" lvl="4"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5pPr>
            <a:lvl6pPr marL="2743200" marR="0" lvl="5"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46" name="Google Shape;46;p6"/>
          <p:cNvSpPr txBox="1">
            <a:spLocks noGrp="1"/>
          </p:cNvSpPr>
          <p:nvPr>
            <p:ph type="body" idx="2"/>
          </p:nvPr>
        </p:nvSpPr>
        <p:spPr>
          <a:xfrm>
            <a:off x="1447191" y="2824269"/>
            <a:ext cx="4645152" cy="2644457"/>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47" name="Google Shape;47;p6"/>
          <p:cNvSpPr txBox="1">
            <a:spLocks noGrp="1"/>
          </p:cNvSpPr>
          <p:nvPr>
            <p:ph type="body" idx="3"/>
          </p:nvPr>
        </p:nvSpPr>
        <p:spPr>
          <a:xfrm>
            <a:off x="6412362" y="2023003"/>
            <a:ext cx="4645152" cy="802237"/>
          </a:xfrm>
          <a:prstGeom prst="rect">
            <a:avLst/>
          </a:prstGeom>
          <a:noFill/>
          <a:ln>
            <a:noFill/>
          </a:ln>
        </p:spPr>
        <p:txBody>
          <a:bodyPr spcFirstLastPara="1" wrap="square" lIns="91425" tIns="45700" rIns="91425" bIns="45700" anchor="b" anchorCtr="0"/>
          <a:lstStyle>
            <a:lvl1pPr marL="457200" marR="0" lvl="0" indent="-228600" algn="l" rtl="0">
              <a:lnSpc>
                <a:spcPct val="100000"/>
              </a:lnSpc>
              <a:spcBef>
                <a:spcPts val="1000"/>
              </a:spcBef>
              <a:spcAft>
                <a:spcPts val="0"/>
              </a:spcAft>
              <a:buClr>
                <a:schemeClr val="accent1"/>
              </a:buClr>
              <a:buSzPts val="2200"/>
              <a:buFont typeface="Arial"/>
              <a:buNone/>
              <a:defRPr sz="2200" b="0" i="0" u="none" strike="noStrike" cap="none">
                <a:solidFill>
                  <a:schemeClr val="accent1"/>
                </a:solidFill>
                <a:latin typeface="Cabin"/>
                <a:ea typeface="Cabin"/>
                <a:cs typeface="Cabin"/>
                <a:sym typeface="Cabin"/>
              </a:defRPr>
            </a:lvl1pPr>
            <a:lvl2pPr marL="914400" marR="0" lvl="1" indent="-228600" algn="l" rtl="0">
              <a:lnSpc>
                <a:spcPct val="120000"/>
              </a:lnSpc>
              <a:spcBef>
                <a:spcPts val="500"/>
              </a:spcBef>
              <a:spcAft>
                <a:spcPts val="0"/>
              </a:spcAft>
              <a:buClr>
                <a:schemeClr val="accent1"/>
              </a:buClr>
              <a:buSzPts val="2000"/>
              <a:buFont typeface="Arial"/>
              <a:buNone/>
              <a:defRPr sz="2000" b="1" i="0" u="none" strike="noStrike" cap="none">
                <a:solidFill>
                  <a:schemeClr val="dk1"/>
                </a:solidFill>
                <a:latin typeface="Cabin"/>
                <a:ea typeface="Cabin"/>
                <a:cs typeface="Cabin"/>
                <a:sym typeface="Cabin"/>
              </a:defRPr>
            </a:lvl2pPr>
            <a:lvl3pPr marL="1371600" marR="0" lvl="2" indent="-228600" algn="l" rtl="0">
              <a:lnSpc>
                <a:spcPct val="120000"/>
              </a:lnSpc>
              <a:spcBef>
                <a:spcPts val="500"/>
              </a:spcBef>
              <a:spcAft>
                <a:spcPts val="0"/>
              </a:spcAft>
              <a:buClr>
                <a:schemeClr val="accent1"/>
              </a:buClr>
              <a:buSzPts val="1800"/>
              <a:buFont typeface="Arial"/>
              <a:buNone/>
              <a:defRPr sz="1800" b="1" i="0" u="none" strike="noStrike" cap="none">
                <a:solidFill>
                  <a:schemeClr val="dk1"/>
                </a:solidFill>
                <a:latin typeface="Cabin"/>
                <a:ea typeface="Cabin"/>
                <a:cs typeface="Cabin"/>
                <a:sym typeface="Cabin"/>
              </a:defRPr>
            </a:lvl3pPr>
            <a:lvl4pPr marL="1828800" marR="0" lvl="3"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4pPr>
            <a:lvl5pPr marL="2286000" marR="0" lvl="4"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5pPr>
            <a:lvl6pPr marL="2743200" marR="0" lvl="5"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6pPr>
            <a:lvl7pPr marL="3200400" marR="0" lvl="6"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7pPr>
            <a:lvl8pPr marL="3657600" marR="0" lvl="7"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8pPr>
            <a:lvl9pPr marL="4114800" marR="0" lvl="8" indent="-228600" algn="l" rtl="0">
              <a:lnSpc>
                <a:spcPct val="120000"/>
              </a:lnSpc>
              <a:spcBef>
                <a:spcPts val="500"/>
              </a:spcBef>
              <a:spcAft>
                <a:spcPts val="0"/>
              </a:spcAft>
              <a:buClr>
                <a:schemeClr val="accent1"/>
              </a:buClr>
              <a:buSzPts val="1600"/>
              <a:buFont typeface="Arial"/>
              <a:buNone/>
              <a:defRPr sz="1600" b="1" i="0" u="none" strike="noStrike" cap="none">
                <a:solidFill>
                  <a:schemeClr val="dk1"/>
                </a:solidFill>
                <a:latin typeface="Cabin"/>
                <a:ea typeface="Cabin"/>
                <a:cs typeface="Cabin"/>
                <a:sym typeface="Cabin"/>
              </a:defRPr>
            </a:lvl9pPr>
          </a:lstStyle>
          <a:p>
            <a:endParaRPr/>
          </a:p>
        </p:txBody>
      </p:sp>
      <p:sp>
        <p:nvSpPr>
          <p:cNvPr id="48" name="Google Shape;48;p6"/>
          <p:cNvSpPr txBox="1">
            <a:spLocks noGrp="1"/>
          </p:cNvSpPr>
          <p:nvPr>
            <p:ph type="body" idx="4"/>
          </p:nvPr>
        </p:nvSpPr>
        <p:spPr>
          <a:xfrm>
            <a:off x="6412362" y="2821491"/>
            <a:ext cx="4645152" cy="2637371"/>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49" name="Google Shape;49;p6"/>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50" name="Google Shape;50;p6"/>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51" name="Google Shape;51;p6"/>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6"/>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7"/>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56" name="Google Shape;56;p7"/>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57" name="Google Shape;57;p7"/>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58" name="Google Shape;58;p7"/>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61" name="Google Shape;61;p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62" name="Google Shape;62;p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1444671" y="798973"/>
            <a:ext cx="3273099" cy="224711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2400"/>
              <a:buFont typeface="Cabin"/>
              <a:buNone/>
              <a:defRPr sz="24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9"/>
          <p:cNvSpPr txBox="1">
            <a:spLocks noGrp="1"/>
          </p:cNvSpPr>
          <p:nvPr>
            <p:ph type="body" idx="1"/>
          </p:nvPr>
        </p:nvSpPr>
        <p:spPr>
          <a:xfrm>
            <a:off x="5043714" y="798974"/>
            <a:ext cx="6012470" cy="4658826"/>
          </a:xfrm>
          <a:prstGeom prst="rect">
            <a:avLst/>
          </a:prstGeom>
          <a:noFill/>
          <a:ln>
            <a:noFill/>
          </a:ln>
        </p:spPr>
        <p:txBody>
          <a:bodyPr spcFirstLastPara="1" wrap="square" lIns="91425" tIns="45700" rIns="91425" bIns="45700" anchor="ctr"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66" name="Google Shape;66;p9"/>
          <p:cNvSpPr txBox="1">
            <a:spLocks noGrp="1"/>
          </p:cNvSpPr>
          <p:nvPr>
            <p:ph type="body" idx="2"/>
          </p:nvPr>
        </p:nvSpPr>
        <p:spPr>
          <a:xfrm>
            <a:off x="1444671" y="3205491"/>
            <a:ext cx="3275013" cy="2248181"/>
          </a:xfrm>
          <a:prstGeom prst="rect">
            <a:avLst/>
          </a:prstGeom>
          <a:noFill/>
          <a:ln>
            <a:noFill/>
          </a:ln>
        </p:spPr>
        <p:txBody>
          <a:bodyPr spcFirstLastPara="1" wrap="square" lIns="91425" tIns="45700" rIns="91425" bIns="45700" anchor="t" anchorCtr="0"/>
          <a:lstStyle>
            <a:lvl1pPr marL="457200" marR="0" lvl="0" indent="-228600" algn="l" rtl="0">
              <a:lnSpc>
                <a:spcPct val="120000"/>
              </a:lnSpc>
              <a:spcBef>
                <a:spcPts val="1000"/>
              </a:spcBef>
              <a:spcAft>
                <a:spcPts val="0"/>
              </a:spcAft>
              <a:buClr>
                <a:schemeClr val="accent1"/>
              </a:buClr>
              <a:buSzPts val="1600"/>
              <a:buFont typeface="Arial"/>
              <a:buNone/>
              <a:defRPr sz="1600" b="0" i="0" u="none" strike="noStrike" cap="none">
                <a:solidFill>
                  <a:schemeClr val="dk1"/>
                </a:solidFill>
                <a:latin typeface="Cabin"/>
                <a:ea typeface="Cabin"/>
                <a:cs typeface="Cabin"/>
                <a:sym typeface="Cabin"/>
              </a:defRPr>
            </a:lvl1pPr>
            <a:lvl2pPr marL="914400" marR="0" lvl="1" indent="-228600" algn="l" rtl="0">
              <a:lnSpc>
                <a:spcPct val="120000"/>
              </a:lnSpc>
              <a:spcBef>
                <a:spcPts val="500"/>
              </a:spcBef>
              <a:spcAft>
                <a:spcPts val="0"/>
              </a:spcAft>
              <a:buClr>
                <a:schemeClr val="accent1"/>
              </a:buClr>
              <a:buSzPts val="1400"/>
              <a:buFont typeface="Arial"/>
              <a:buNone/>
              <a:defRPr sz="1400" b="0" i="0" u="none" strike="noStrike" cap="none">
                <a:solidFill>
                  <a:schemeClr val="dk1"/>
                </a:solidFill>
                <a:latin typeface="Cabin"/>
                <a:ea typeface="Cabin"/>
                <a:cs typeface="Cabin"/>
                <a:sym typeface="Cabin"/>
              </a:defRPr>
            </a:lvl2pPr>
            <a:lvl3pPr marL="1371600" marR="0" lvl="2" indent="-228600" algn="l" rtl="0">
              <a:lnSpc>
                <a:spcPct val="120000"/>
              </a:lnSpc>
              <a:spcBef>
                <a:spcPts val="500"/>
              </a:spcBef>
              <a:spcAft>
                <a:spcPts val="0"/>
              </a:spcAft>
              <a:buClr>
                <a:schemeClr val="accent1"/>
              </a:buClr>
              <a:buSzPts val="1200"/>
              <a:buFont typeface="Arial"/>
              <a:buNone/>
              <a:defRPr sz="1200" b="0" i="0" u="none" strike="noStrike" cap="none">
                <a:solidFill>
                  <a:schemeClr val="dk1"/>
                </a:solidFill>
                <a:latin typeface="Cabin"/>
                <a:ea typeface="Cabin"/>
                <a:cs typeface="Cabin"/>
                <a:sym typeface="Cabin"/>
              </a:defRPr>
            </a:lvl3pPr>
            <a:lvl4pPr marL="1828800" marR="0" lvl="3"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4pPr>
            <a:lvl5pPr marL="2286000" marR="0" lvl="4"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5pPr>
            <a:lvl6pPr marL="2743200" marR="0" lvl="5"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6pPr>
            <a:lvl7pPr marL="3200400" marR="0" lvl="6"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7pPr>
            <a:lvl8pPr marL="3657600" marR="0" lvl="7"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8pPr>
            <a:lvl9pPr marL="4114800" marR="0" lvl="8"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9pPr>
          </a:lstStyle>
          <a:p>
            <a:endParaRPr/>
          </a:p>
        </p:txBody>
      </p:sp>
      <p:sp>
        <p:nvSpPr>
          <p:cNvPr id="67" name="Google Shape;67;p9"/>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68" name="Google Shape;68;p9"/>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69" name="Google Shape;69;p9"/>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70" name="Google Shape;70;p9"/>
          <p:cNvCxnSpPr/>
          <p:nvPr/>
        </p:nvCxnSpPr>
        <p:spPr>
          <a:xfrm>
            <a:off x="1448280" y="3205491"/>
            <a:ext cx="326949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grpSp>
        <p:nvGrpSpPr>
          <p:cNvPr id="72" name="Google Shape;72;p10"/>
          <p:cNvGrpSpPr/>
          <p:nvPr/>
        </p:nvGrpSpPr>
        <p:grpSpPr>
          <a:xfrm>
            <a:off x="7477387" y="482170"/>
            <a:ext cx="4074533" cy="5149101"/>
            <a:chOff x="7477387" y="482170"/>
            <a:chExt cx="4074533" cy="5149101"/>
          </a:xfrm>
        </p:grpSpPr>
        <p:sp>
          <p:nvSpPr>
            <p:cNvPr id="73" name="Google Shape;73;p10"/>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0"/>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10"/>
          <p:cNvSpPr txBox="1">
            <a:spLocks noGrp="1"/>
          </p:cNvSpPr>
          <p:nvPr>
            <p:ph type="title"/>
          </p:nvPr>
        </p:nvSpPr>
        <p:spPr>
          <a:xfrm>
            <a:off x="1451206" y="1129513"/>
            <a:ext cx="5532328" cy="1830584"/>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0"/>
          <p:cNvSpPr>
            <a:spLocks noGrp="1"/>
          </p:cNvSpPr>
          <p:nvPr>
            <p:ph type="pic" idx="2"/>
          </p:nvPr>
        </p:nvSpPr>
        <p:spPr>
          <a:xfrm>
            <a:off x="8124389" y="1122542"/>
            <a:ext cx="2791171" cy="3866327"/>
          </a:xfrm>
          <a:prstGeom prst="rect">
            <a:avLst/>
          </a:prstGeom>
          <a:solidFill>
            <a:srgbClr val="D8D8D8"/>
          </a:solidFill>
          <a:ln>
            <a:noFill/>
          </a:ln>
        </p:spPr>
        <p:txBody>
          <a:bodyPr spcFirstLastPara="1" wrap="square" lIns="91425" tIns="45700" rIns="91425" bIns="45700" anchor="t" anchorCtr="0"/>
          <a:lstStyle>
            <a:lvl1pPr marR="0" lvl="0" algn="ctr" rtl="0">
              <a:lnSpc>
                <a:spcPct val="120000"/>
              </a:lnSpc>
              <a:spcBef>
                <a:spcPts val="1000"/>
              </a:spcBef>
              <a:spcAft>
                <a:spcPts val="0"/>
              </a:spcAft>
              <a:buClr>
                <a:schemeClr val="accent1"/>
              </a:buClr>
              <a:buSzPts val="3200"/>
              <a:buFont typeface="Arial"/>
              <a:buNone/>
              <a:defRPr sz="3200" b="0" i="0" u="none" strike="noStrike" cap="none">
                <a:solidFill>
                  <a:schemeClr val="dk1"/>
                </a:solidFill>
                <a:latin typeface="Cabin"/>
                <a:ea typeface="Cabin"/>
                <a:cs typeface="Cabin"/>
                <a:sym typeface="Cabin"/>
              </a:defRPr>
            </a:lvl1pPr>
            <a:lvl2pPr marR="0" lvl="1" algn="l" rtl="0">
              <a:lnSpc>
                <a:spcPct val="120000"/>
              </a:lnSpc>
              <a:spcBef>
                <a:spcPts val="500"/>
              </a:spcBef>
              <a:spcAft>
                <a:spcPts val="0"/>
              </a:spcAft>
              <a:buClr>
                <a:schemeClr val="accent1"/>
              </a:buClr>
              <a:buSzPts val="2800"/>
              <a:buFont typeface="Arial"/>
              <a:buNone/>
              <a:defRPr sz="2800" b="0" i="0" u="none" strike="noStrike" cap="none">
                <a:solidFill>
                  <a:schemeClr val="dk1"/>
                </a:solidFill>
                <a:latin typeface="Cabin"/>
                <a:ea typeface="Cabin"/>
                <a:cs typeface="Cabin"/>
                <a:sym typeface="Cabin"/>
              </a:defRPr>
            </a:lvl2pPr>
            <a:lvl3pPr marR="0" lvl="2" algn="l" rtl="0">
              <a:lnSpc>
                <a:spcPct val="120000"/>
              </a:lnSpc>
              <a:spcBef>
                <a:spcPts val="500"/>
              </a:spcBef>
              <a:spcAft>
                <a:spcPts val="0"/>
              </a:spcAft>
              <a:buClr>
                <a:schemeClr val="accent1"/>
              </a:buClr>
              <a:buSzPts val="2400"/>
              <a:buFont typeface="Arial"/>
              <a:buNone/>
              <a:defRPr sz="2400" b="0" i="0" u="none" strike="noStrike" cap="none">
                <a:solidFill>
                  <a:schemeClr val="dk1"/>
                </a:solidFill>
                <a:latin typeface="Cabin"/>
                <a:ea typeface="Cabin"/>
                <a:cs typeface="Cabin"/>
                <a:sym typeface="Cabin"/>
              </a:defRPr>
            </a:lvl3pPr>
            <a:lvl4pPr marR="0" lvl="3"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Cabin"/>
                <a:ea typeface="Cabin"/>
                <a:cs typeface="Cabin"/>
                <a:sym typeface="Cabin"/>
              </a:defRPr>
            </a:lvl4pPr>
            <a:lvl5pPr marR="0" lvl="4"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Cabin"/>
                <a:ea typeface="Cabin"/>
                <a:cs typeface="Cabin"/>
                <a:sym typeface="Cabin"/>
              </a:defRPr>
            </a:lvl5pPr>
            <a:lvl6pPr marR="0" lvl="5"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Cabin"/>
                <a:ea typeface="Cabin"/>
                <a:cs typeface="Cabin"/>
                <a:sym typeface="Cabin"/>
              </a:defRPr>
            </a:lvl6pPr>
            <a:lvl7pPr marR="0" lvl="6"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Cabin"/>
                <a:ea typeface="Cabin"/>
                <a:cs typeface="Cabin"/>
                <a:sym typeface="Cabin"/>
              </a:defRPr>
            </a:lvl7pPr>
            <a:lvl8pPr marR="0" lvl="7"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Cabin"/>
                <a:ea typeface="Cabin"/>
                <a:cs typeface="Cabin"/>
                <a:sym typeface="Cabin"/>
              </a:defRPr>
            </a:lvl8pPr>
            <a:lvl9pPr marR="0" lvl="8" algn="l" rtl="0">
              <a:lnSpc>
                <a:spcPct val="120000"/>
              </a:lnSpc>
              <a:spcBef>
                <a:spcPts val="500"/>
              </a:spcBef>
              <a:spcAft>
                <a:spcPts val="0"/>
              </a:spcAft>
              <a:buClr>
                <a:schemeClr val="accent1"/>
              </a:buClr>
              <a:buSzPts val="2000"/>
              <a:buFont typeface="Arial"/>
              <a:buNone/>
              <a:defRPr sz="2000" b="0" i="0" u="none" strike="noStrike" cap="none">
                <a:solidFill>
                  <a:schemeClr val="dk1"/>
                </a:solidFill>
                <a:latin typeface="Cabin"/>
                <a:ea typeface="Cabin"/>
                <a:cs typeface="Cabin"/>
                <a:sym typeface="Cabin"/>
              </a:defRPr>
            </a:lvl9pPr>
          </a:lstStyle>
          <a:p>
            <a:endParaRPr/>
          </a:p>
        </p:txBody>
      </p:sp>
      <p:sp>
        <p:nvSpPr>
          <p:cNvPr id="77" name="Google Shape;77;p10"/>
          <p:cNvSpPr txBox="1">
            <a:spLocks noGrp="1"/>
          </p:cNvSpPr>
          <p:nvPr>
            <p:ph type="body" idx="1"/>
          </p:nvPr>
        </p:nvSpPr>
        <p:spPr>
          <a:xfrm>
            <a:off x="1450329" y="3145992"/>
            <a:ext cx="5524404" cy="2003742"/>
          </a:xfrm>
          <a:prstGeom prst="rect">
            <a:avLst/>
          </a:prstGeom>
          <a:noFill/>
          <a:ln>
            <a:noFill/>
          </a:ln>
        </p:spPr>
        <p:txBody>
          <a:bodyPr spcFirstLastPara="1" wrap="square" lIns="91425" tIns="45700" rIns="91425" bIns="45700" anchor="t" anchorCtr="0"/>
          <a:lstStyle>
            <a:lvl1pPr marL="457200" marR="0" lvl="0" indent="-228600" algn="l" rtl="0">
              <a:lnSpc>
                <a:spcPct val="120000"/>
              </a:lnSpc>
              <a:spcBef>
                <a:spcPts val="1000"/>
              </a:spcBef>
              <a:spcAft>
                <a:spcPts val="0"/>
              </a:spcAft>
              <a:buClr>
                <a:schemeClr val="accent1"/>
              </a:buClr>
              <a:buSzPts val="1800"/>
              <a:buFont typeface="Arial"/>
              <a:buNone/>
              <a:defRPr sz="1800" b="0" i="0" u="none" strike="noStrike" cap="none">
                <a:solidFill>
                  <a:schemeClr val="dk1"/>
                </a:solidFill>
                <a:latin typeface="Cabin"/>
                <a:ea typeface="Cabin"/>
                <a:cs typeface="Cabin"/>
                <a:sym typeface="Cabin"/>
              </a:defRPr>
            </a:lvl1pPr>
            <a:lvl2pPr marL="914400" marR="0" lvl="1" indent="-228600" algn="l" rtl="0">
              <a:lnSpc>
                <a:spcPct val="120000"/>
              </a:lnSpc>
              <a:spcBef>
                <a:spcPts val="500"/>
              </a:spcBef>
              <a:spcAft>
                <a:spcPts val="0"/>
              </a:spcAft>
              <a:buClr>
                <a:schemeClr val="accent1"/>
              </a:buClr>
              <a:buSzPts val="1400"/>
              <a:buFont typeface="Arial"/>
              <a:buNone/>
              <a:defRPr sz="1400" b="0" i="0" u="none" strike="noStrike" cap="none">
                <a:solidFill>
                  <a:schemeClr val="dk1"/>
                </a:solidFill>
                <a:latin typeface="Cabin"/>
                <a:ea typeface="Cabin"/>
                <a:cs typeface="Cabin"/>
                <a:sym typeface="Cabin"/>
              </a:defRPr>
            </a:lvl2pPr>
            <a:lvl3pPr marL="1371600" marR="0" lvl="2" indent="-228600" algn="l" rtl="0">
              <a:lnSpc>
                <a:spcPct val="120000"/>
              </a:lnSpc>
              <a:spcBef>
                <a:spcPts val="500"/>
              </a:spcBef>
              <a:spcAft>
                <a:spcPts val="0"/>
              </a:spcAft>
              <a:buClr>
                <a:schemeClr val="accent1"/>
              </a:buClr>
              <a:buSzPts val="1200"/>
              <a:buFont typeface="Arial"/>
              <a:buNone/>
              <a:defRPr sz="1200" b="0" i="0" u="none" strike="noStrike" cap="none">
                <a:solidFill>
                  <a:schemeClr val="dk1"/>
                </a:solidFill>
                <a:latin typeface="Cabin"/>
                <a:ea typeface="Cabin"/>
                <a:cs typeface="Cabin"/>
                <a:sym typeface="Cabin"/>
              </a:defRPr>
            </a:lvl3pPr>
            <a:lvl4pPr marL="1828800" marR="0" lvl="3"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4pPr>
            <a:lvl5pPr marL="2286000" marR="0" lvl="4"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5pPr>
            <a:lvl6pPr marL="2743200" marR="0" lvl="5"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6pPr>
            <a:lvl7pPr marL="3200400" marR="0" lvl="6"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7pPr>
            <a:lvl8pPr marL="3657600" marR="0" lvl="7"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8pPr>
            <a:lvl9pPr marL="4114800" marR="0" lvl="8" indent="-228600" algn="l" rtl="0">
              <a:lnSpc>
                <a:spcPct val="120000"/>
              </a:lnSpc>
              <a:spcBef>
                <a:spcPts val="500"/>
              </a:spcBef>
              <a:spcAft>
                <a:spcPts val="0"/>
              </a:spcAft>
              <a:buClr>
                <a:schemeClr val="accent1"/>
              </a:buClr>
              <a:buSzPts val="1000"/>
              <a:buFont typeface="Arial"/>
              <a:buNone/>
              <a:defRPr sz="1000" b="0" i="0" u="none" strike="noStrike" cap="none">
                <a:solidFill>
                  <a:schemeClr val="dk1"/>
                </a:solidFill>
                <a:latin typeface="Cabin"/>
                <a:ea typeface="Cabin"/>
                <a:cs typeface="Cabin"/>
                <a:sym typeface="Cabin"/>
              </a:defRPr>
            </a:lvl9pPr>
          </a:lstStyle>
          <a:p>
            <a:endParaRPr/>
          </a:p>
        </p:txBody>
      </p:sp>
      <p:sp>
        <p:nvSpPr>
          <p:cNvPr id="78" name="Google Shape;78;p10"/>
          <p:cNvSpPr txBox="1">
            <a:spLocks noGrp="1"/>
          </p:cNvSpPr>
          <p:nvPr>
            <p:ph type="dt" idx="10"/>
          </p:nvPr>
        </p:nvSpPr>
        <p:spPr>
          <a:xfrm>
            <a:off x="1447382" y="5469856"/>
            <a:ext cx="5527351" cy="320123"/>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79" name="Google Shape;79;p10"/>
          <p:cNvSpPr txBox="1">
            <a:spLocks noGrp="1"/>
          </p:cNvSpPr>
          <p:nvPr>
            <p:ph type="ftr" idx="11"/>
          </p:nvPr>
        </p:nvSpPr>
        <p:spPr>
          <a:xfrm>
            <a:off x="1447382" y="318640"/>
            <a:ext cx="5541004" cy="32093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80" name="Google Shape;80;p1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81" name="Google Shape;81;p10"/>
          <p:cNvCxnSpPr/>
          <p:nvPr/>
        </p:nvCxnSpPr>
        <p:spPr>
          <a:xfrm>
            <a:off x="1447382" y="3143605"/>
            <a:ext cx="5527351"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1"/>
          <p:cNvPicPr preferRelativeResize="0"/>
          <p:nvPr/>
        </p:nvPicPr>
        <p:blipFill rotWithShape="1">
          <a:blip r:embed="rId13">
            <a:alphaModFix/>
          </a:blip>
          <a:srcRect t="1538" b="-1538"/>
          <a:stretch/>
        </p:blipFill>
        <p:spPr>
          <a:xfrm>
            <a:off x="0" y="6126480"/>
            <a:ext cx="12192000" cy="742950"/>
          </a:xfrm>
          <a:prstGeom prst="rect">
            <a:avLst/>
          </a:prstGeom>
          <a:noFill/>
          <a:ln>
            <a:noFill/>
          </a:ln>
        </p:spPr>
      </p:pic>
      <p:sp>
        <p:nvSpPr>
          <p:cNvPr id="8" name="Google Shape;8;p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3200"/>
              <a:buFont typeface="Cabin"/>
              <a:buNone/>
              <a:defRPr sz="3200" b="0" i="0" u="none" strike="noStrike" cap="none">
                <a:solidFill>
                  <a:schemeClr val="dk1"/>
                </a:solidFill>
                <a:latin typeface="Cabin"/>
                <a:ea typeface="Cabin"/>
                <a:cs typeface="Cabin"/>
                <a:sym typeface="Cab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Cabin"/>
                <a:ea typeface="Cabin"/>
                <a:cs typeface="Cabin"/>
                <a:sym typeface="Cabin"/>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Cabin"/>
                <a:ea typeface="Cabin"/>
                <a:cs typeface="Cabin"/>
                <a:sym typeface="Cabin"/>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Cabin"/>
                <a:ea typeface="Cabin"/>
                <a:cs typeface="Cabin"/>
                <a:sym typeface="Cabin"/>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Cabin"/>
                <a:ea typeface="Cabin"/>
                <a:cs typeface="Cabin"/>
                <a:sym typeface="Cabin"/>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Cabin"/>
                <a:ea typeface="Cabin"/>
                <a:cs typeface="Cabin"/>
                <a:sym typeface="Cabin"/>
              </a:defRPr>
            </a:lvl9pPr>
          </a:lstStyle>
          <a:p>
            <a:endParaRPr/>
          </a:p>
        </p:txBody>
      </p:sp>
      <p:sp>
        <p:nvSpPr>
          <p:cNvPr id="10" name="Google Shape;10;p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1" name="Google Shape;11;p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00" b="0" i="0" u="none" strike="noStrike" cap="none">
                <a:solidFill>
                  <a:srgbClr val="888888"/>
                </a:solidFill>
                <a:latin typeface="Cabin"/>
                <a:ea typeface="Cabin"/>
                <a:cs typeface="Cabin"/>
                <a:sym typeface="Cabin"/>
              </a:defRPr>
            </a:lvl1pPr>
            <a:lvl2pPr marR="0" lvl="1"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12" name="Google Shape;12;p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2800" b="0" i="0" u="none" strike="noStrike" cap="none">
                <a:solidFill>
                  <a:schemeClr val="accent1"/>
                </a:solidFill>
                <a:latin typeface="Cabin"/>
                <a:ea typeface="Cabin"/>
                <a:cs typeface="Cabin"/>
                <a:sym typeface="Cabin"/>
              </a:defRPr>
            </a:lvl1pPr>
            <a:lvl2pPr marL="0" marR="0" lvl="1" indent="0" algn="r" rtl="0">
              <a:spcBef>
                <a:spcPts val="0"/>
              </a:spcBef>
              <a:buNone/>
              <a:defRPr sz="2800" b="0" i="0" u="none" strike="noStrike" cap="none">
                <a:solidFill>
                  <a:schemeClr val="accent1"/>
                </a:solidFill>
                <a:latin typeface="Cabin"/>
                <a:ea typeface="Cabin"/>
                <a:cs typeface="Cabin"/>
                <a:sym typeface="Cabin"/>
              </a:defRPr>
            </a:lvl2pPr>
            <a:lvl3pPr marL="0" marR="0" lvl="2" indent="0" algn="r" rtl="0">
              <a:spcBef>
                <a:spcPts val="0"/>
              </a:spcBef>
              <a:buNone/>
              <a:defRPr sz="2800" b="0" i="0" u="none" strike="noStrike" cap="none">
                <a:solidFill>
                  <a:schemeClr val="accent1"/>
                </a:solidFill>
                <a:latin typeface="Cabin"/>
                <a:ea typeface="Cabin"/>
                <a:cs typeface="Cabin"/>
                <a:sym typeface="Cabin"/>
              </a:defRPr>
            </a:lvl3pPr>
            <a:lvl4pPr marL="0" marR="0" lvl="3" indent="0" algn="r" rtl="0">
              <a:spcBef>
                <a:spcPts val="0"/>
              </a:spcBef>
              <a:buNone/>
              <a:defRPr sz="2800" b="0" i="0" u="none" strike="noStrike" cap="none">
                <a:solidFill>
                  <a:schemeClr val="accent1"/>
                </a:solidFill>
                <a:latin typeface="Cabin"/>
                <a:ea typeface="Cabin"/>
                <a:cs typeface="Cabin"/>
                <a:sym typeface="Cabin"/>
              </a:defRPr>
            </a:lvl4pPr>
            <a:lvl5pPr marL="0" marR="0" lvl="4" indent="0" algn="r" rtl="0">
              <a:spcBef>
                <a:spcPts val="0"/>
              </a:spcBef>
              <a:buNone/>
              <a:defRPr sz="2800" b="0" i="0" u="none" strike="noStrike" cap="none">
                <a:solidFill>
                  <a:schemeClr val="accent1"/>
                </a:solidFill>
                <a:latin typeface="Cabin"/>
                <a:ea typeface="Cabin"/>
                <a:cs typeface="Cabin"/>
                <a:sym typeface="Cabin"/>
              </a:defRPr>
            </a:lvl5pPr>
            <a:lvl6pPr marL="0" marR="0" lvl="5" indent="0" algn="r" rtl="0">
              <a:spcBef>
                <a:spcPts val="0"/>
              </a:spcBef>
              <a:buNone/>
              <a:defRPr sz="2800" b="0" i="0" u="none" strike="noStrike" cap="none">
                <a:solidFill>
                  <a:schemeClr val="accent1"/>
                </a:solidFill>
                <a:latin typeface="Cabin"/>
                <a:ea typeface="Cabin"/>
                <a:cs typeface="Cabin"/>
                <a:sym typeface="Cabin"/>
              </a:defRPr>
            </a:lvl6pPr>
            <a:lvl7pPr marL="0" marR="0" lvl="6" indent="0" algn="r" rtl="0">
              <a:spcBef>
                <a:spcPts val="0"/>
              </a:spcBef>
              <a:buNone/>
              <a:defRPr sz="2800" b="0" i="0" u="none" strike="noStrike" cap="none">
                <a:solidFill>
                  <a:schemeClr val="accent1"/>
                </a:solidFill>
                <a:latin typeface="Cabin"/>
                <a:ea typeface="Cabin"/>
                <a:cs typeface="Cabin"/>
                <a:sym typeface="Cabin"/>
              </a:defRPr>
            </a:lvl7pPr>
            <a:lvl8pPr marL="0" marR="0" lvl="7" indent="0" algn="r" rtl="0">
              <a:spcBef>
                <a:spcPts val="0"/>
              </a:spcBef>
              <a:buNone/>
              <a:defRPr sz="2800" b="0" i="0" u="none" strike="noStrike" cap="none">
                <a:solidFill>
                  <a:schemeClr val="accent1"/>
                </a:solidFill>
                <a:latin typeface="Cabin"/>
                <a:ea typeface="Cabin"/>
                <a:cs typeface="Cabin"/>
                <a:sym typeface="Cabin"/>
              </a:defRPr>
            </a:lvl8pPr>
            <a:lvl9pPr marL="0" marR="0" lvl="8" indent="0" algn="r" rtl="0">
              <a:spcBef>
                <a:spcPts val="0"/>
              </a:spcBef>
              <a:buNone/>
              <a:defRPr sz="2800" b="0" i="0" u="none" strike="noStrike" cap="none">
                <a:solidFill>
                  <a:schemeClr val="accent1"/>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cxnSp>
        <p:nvCxnSpPr>
          <p:cNvPr id="13" name="Google Shape;13;p1"/>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Info@bahaicenterassistance.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bahaicenterassistance.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mailto:Info@bahaicenterassistance.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bahaicenterassistance.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3"/>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noAutofit/>
          </a:bodyPr>
          <a:lstStyle/>
          <a:p>
            <a:pPr marL="0" marR="0" lvl="0" indent="0" algn="l" rtl="0">
              <a:lnSpc>
                <a:spcPct val="90000"/>
              </a:lnSpc>
              <a:spcBef>
                <a:spcPts val="0"/>
              </a:spcBef>
              <a:spcAft>
                <a:spcPts val="0"/>
              </a:spcAft>
              <a:buClr>
                <a:schemeClr val="dk1"/>
              </a:buClr>
              <a:buSzPts val="4400"/>
              <a:buFont typeface="Cabin"/>
              <a:buNone/>
            </a:pPr>
            <a:r>
              <a:rPr lang="en-US" sz="4400"/>
              <a:t>BAHÁ’Í </a:t>
            </a:r>
            <a:r>
              <a:rPr lang="en-US" sz="4400" b="0" i="0" u="none" strike="noStrike" cap="none">
                <a:solidFill>
                  <a:schemeClr val="dk1"/>
                </a:solidFill>
                <a:latin typeface="Cabin"/>
                <a:ea typeface="Cabin"/>
                <a:cs typeface="Cabin"/>
                <a:sym typeface="Cabin"/>
              </a:rPr>
              <a:t>CENTER ASSISTANCE CORPORATION</a:t>
            </a:r>
            <a:endParaRPr/>
          </a:p>
        </p:txBody>
      </p:sp>
      <p:sp>
        <p:nvSpPr>
          <p:cNvPr id="101" name="Google Shape;101;p13"/>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noAutofit/>
          </a:bodyPr>
          <a:lstStyle/>
          <a:p>
            <a:pPr marL="0" marR="0" lvl="0" indent="0" algn="l" rtl="0">
              <a:lnSpc>
                <a:spcPct val="120000"/>
              </a:lnSpc>
              <a:spcBef>
                <a:spcPts val="0"/>
              </a:spcBef>
              <a:spcAft>
                <a:spcPts val="0"/>
              </a:spcAft>
              <a:buClr>
                <a:schemeClr val="accent1"/>
              </a:buClr>
              <a:buSzPts val="1800"/>
              <a:buFont typeface="Arial"/>
              <a:buNone/>
            </a:pPr>
            <a:r>
              <a:rPr lang="en-US" sz="2500" b="0" i="0" u="none" strike="noStrike" cap="none">
                <a:solidFill>
                  <a:schemeClr val="dk1"/>
                </a:solidFill>
                <a:latin typeface="Cabin"/>
                <a:ea typeface="Cabin"/>
                <a:cs typeface="Cabin"/>
                <a:sym typeface="Cabin"/>
              </a:rPr>
              <a:t> AKA </a:t>
            </a:r>
            <a:r>
              <a:rPr lang="en-US" sz="2500"/>
              <a:t>‘</a:t>
            </a:r>
            <a:r>
              <a:rPr lang="en-US" sz="2500" b="0" i="0" u="none" strike="noStrike" cap="none">
                <a:solidFill>
                  <a:schemeClr val="dk1"/>
                </a:solidFill>
                <a:latin typeface="Cabin"/>
                <a:ea typeface="Cabin"/>
                <a:cs typeface="Cabin"/>
                <a:sym typeface="Cabin"/>
              </a:rPr>
              <a:t>BCA</a:t>
            </a:r>
            <a:r>
              <a:rPr lang="en-US" sz="2500"/>
              <a:t>’</a:t>
            </a:r>
            <a:endParaRPr sz="2500"/>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2"/>
          <p:cNvSpPr txBox="1">
            <a:spLocks noGrp="1"/>
          </p:cNvSpPr>
          <p:nvPr>
            <p:ph type="ctrTitle" idx="4294967295"/>
          </p:nvPr>
        </p:nvSpPr>
        <p:spPr>
          <a:xfrm>
            <a:off x="76200" y="-775150"/>
            <a:ext cx="12192000" cy="2541300"/>
          </a:xfrm>
          <a:prstGeom prst="rect">
            <a:avLst/>
          </a:prstGeom>
          <a:noFill/>
          <a:ln>
            <a:noFill/>
          </a:ln>
        </p:spPr>
        <p:txBody>
          <a:bodyPr spcFirstLastPara="1" wrap="square" lIns="91425" tIns="45700" rIns="91425" bIns="0" anchor="b" anchorCtr="0">
            <a:noAutofit/>
          </a:bodyPr>
          <a:lstStyle/>
          <a:p>
            <a:pPr marL="0" marR="0" lvl="0" indent="0" algn="ctr" rtl="0">
              <a:lnSpc>
                <a:spcPct val="90000"/>
              </a:lnSpc>
              <a:spcBef>
                <a:spcPts val="0"/>
              </a:spcBef>
              <a:spcAft>
                <a:spcPts val="0"/>
              </a:spcAft>
              <a:buClr>
                <a:schemeClr val="dk1"/>
              </a:buClr>
              <a:buSzPts val="6600"/>
              <a:buFont typeface="Cabin"/>
              <a:buNone/>
            </a:pPr>
            <a:r>
              <a:rPr lang="en-US" sz="4800" b="0" i="0" u="none" strike="noStrike" cap="none">
                <a:solidFill>
                  <a:schemeClr val="dk1"/>
                </a:solidFill>
                <a:latin typeface="Cabin"/>
                <a:ea typeface="Cabin"/>
                <a:cs typeface="Cabin"/>
                <a:sym typeface="Cabin"/>
              </a:rPr>
              <a:t>THE PURPOSE OF </a:t>
            </a:r>
            <a:r>
              <a:rPr lang="en-US" sz="4800"/>
              <a:t>BAHÁ’Í </a:t>
            </a:r>
            <a:r>
              <a:rPr lang="en-US" sz="4800" b="0" i="0" u="none" strike="noStrike" cap="none">
                <a:solidFill>
                  <a:schemeClr val="dk1"/>
                </a:solidFill>
                <a:latin typeface="Cabin"/>
                <a:ea typeface="Cabin"/>
                <a:cs typeface="Cabin"/>
                <a:sym typeface="Cabin"/>
              </a:rPr>
              <a:t>FACILITIES</a:t>
            </a:r>
            <a:endParaRPr sz="4800"/>
          </a:p>
        </p:txBody>
      </p:sp>
      <p:sp>
        <p:nvSpPr>
          <p:cNvPr id="155" name="Google Shape;155;p22"/>
          <p:cNvSpPr txBox="1">
            <a:spLocks noGrp="1"/>
          </p:cNvSpPr>
          <p:nvPr>
            <p:ph type="subTitle" idx="4294967295"/>
          </p:nvPr>
        </p:nvSpPr>
        <p:spPr>
          <a:xfrm>
            <a:off x="1015800" y="2017725"/>
            <a:ext cx="10312800" cy="297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1397"/>
              <a:buFont typeface="Arial"/>
              <a:buNone/>
            </a:pPr>
            <a:r>
              <a:rPr lang="en-US" sz="2500" b="0" i="0" u="none" strike="noStrike" cap="none">
                <a:solidFill>
                  <a:schemeClr val="dk1"/>
                </a:solidFill>
                <a:latin typeface="Cabin"/>
                <a:ea typeface="Cabin"/>
                <a:cs typeface="Cabin"/>
                <a:sym typeface="Cabin"/>
              </a:rPr>
              <a:t>FROM 1996 TO 2021 THE </a:t>
            </a:r>
            <a:r>
              <a:rPr lang="en-US" sz="2500"/>
              <a:t>BAHÁ’Í </a:t>
            </a:r>
            <a:r>
              <a:rPr lang="en-US" sz="2500" b="0" i="0" u="none" strike="noStrike" cap="none">
                <a:solidFill>
                  <a:schemeClr val="dk1"/>
                </a:solidFill>
                <a:latin typeface="Cabin"/>
                <a:ea typeface="Cabin"/>
                <a:cs typeface="Cabin"/>
                <a:sym typeface="Cabin"/>
              </a:rPr>
              <a:t>WORLD IS FOCUSED ON ONE AIM:</a:t>
            </a:r>
            <a:endParaRPr sz="2500"/>
          </a:p>
          <a:p>
            <a:pPr marL="0" marR="0" lvl="0" indent="0" algn="l" rtl="0">
              <a:lnSpc>
                <a:spcPct val="100000"/>
              </a:lnSpc>
              <a:spcBef>
                <a:spcPts val="1000"/>
              </a:spcBef>
              <a:spcAft>
                <a:spcPts val="0"/>
              </a:spcAft>
              <a:buClr>
                <a:schemeClr val="accent1"/>
              </a:buClr>
              <a:buSzPts val="1397"/>
              <a:buFont typeface="Arial"/>
              <a:buNone/>
            </a:pPr>
            <a:r>
              <a:rPr lang="en-US" sz="2500" b="0" i="1" u="none" strike="noStrike" cap="none">
                <a:solidFill>
                  <a:schemeClr val="dk1"/>
                </a:solidFill>
                <a:latin typeface="Cabin"/>
                <a:ea typeface="Cabin"/>
                <a:cs typeface="Cabin"/>
                <a:sym typeface="Cabin"/>
              </a:rPr>
              <a:t>“ADVANCING THE PROCESS OF ENTRY BY TROOPS AND ON ITS SYSTEMATIC ACCELERATION”  </a:t>
            </a:r>
            <a:endParaRPr sz="2500"/>
          </a:p>
          <a:p>
            <a:pPr marL="0" marR="0" lvl="0" indent="0" algn="l" rtl="0">
              <a:lnSpc>
                <a:spcPct val="100000"/>
              </a:lnSpc>
              <a:spcBef>
                <a:spcPts val="1000"/>
              </a:spcBef>
              <a:spcAft>
                <a:spcPts val="0"/>
              </a:spcAft>
              <a:buClr>
                <a:schemeClr val="accent1"/>
              </a:buClr>
              <a:buSzPts val="455"/>
              <a:buFont typeface="Arial"/>
              <a:buNone/>
            </a:pPr>
            <a:r>
              <a:rPr lang="en-US" sz="2500" b="0" i="1" u="none" strike="noStrike" cap="none">
                <a:solidFill>
                  <a:schemeClr val="dk1"/>
                </a:solidFill>
                <a:latin typeface="Cabin"/>
                <a:ea typeface="Cabin"/>
                <a:cs typeface="Cabin"/>
                <a:sym typeface="Cabin"/>
              </a:rPr>
              <a:t>MESSAGE DATE 26 NOVEMBER 1999 UNIVERSAL HOUSE OF JUSTICE TO THE BAHA’IS OF THE WORLD</a:t>
            </a:r>
            <a:endParaRPr sz="2500" b="0" i="0" u="none" strike="noStrike" cap="none">
              <a:solidFill>
                <a:schemeClr val="dk1"/>
              </a:solidFill>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1451579" y="1211819"/>
            <a:ext cx="9603300" cy="1049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SYSTEMATIC AND SUSTAINABLE GROWTH</a:t>
            </a:r>
            <a:endParaRPr/>
          </a:p>
        </p:txBody>
      </p:sp>
      <p:sp>
        <p:nvSpPr>
          <p:cNvPr id="161" name="Google Shape;161;p2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040"/>
              <a:buFont typeface="Arial"/>
              <a:buNone/>
            </a:pPr>
            <a:r>
              <a:rPr lang="en-US" sz="2200" i="1"/>
              <a:t>“</a:t>
            </a:r>
            <a:r>
              <a:rPr lang="en-US" sz="2200" b="0" i="1" u="none" strike="noStrike" cap="none">
                <a:solidFill>
                  <a:schemeClr val="dk1"/>
                </a:solidFill>
                <a:latin typeface="Cabin"/>
                <a:ea typeface="Cabin"/>
                <a:cs typeface="Cabin"/>
                <a:sym typeface="Cabin"/>
              </a:rPr>
              <a:t>Experience has shown that it is the friends’ focus on the core activities that determines the extent to which a Center furthers the aim of entry by troops and promotes growth in a community </a:t>
            </a:r>
            <a:r>
              <a:rPr lang="en-US" sz="2200" b="0" i="0" u="none" strike="noStrike" cap="none">
                <a:solidFill>
                  <a:schemeClr val="dk1"/>
                </a:solidFill>
                <a:latin typeface="Cabin"/>
                <a:ea typeface="Cabin"/>
                <a:cs typeface="Cabin"/>
                <a:sym typeface="Cabin"/>
              </a:rPr>
              <a:t>…….</a:t>
            </a:r>
            <a:r>
              <a:rPr lang="en-US" sz="2200" b="0" i="1" u="none" strike="noStrike" cap="none">
                <a:solidFill>
                  <a:schemeClr val="dk1"/>
                </a:solidFill>
                <a:latin typeface="Cabin"/>
                <a:ea typeface="Cabin"/>
                <a:cs typeface="Cabin"/>
                <a:sym typeface="Cabin"/>
              </a:rPr>
              <a:t>Before taking action to acquire, expand, or renovate a Baha'i Center, Assemblies need to give careful consideration to the question of whether such action would support or detract from their communities’ core activities and pursuit of other elements of the Plan…</a:t>
            </a:r>
            <a:r>
              <a:rPr lang="en-US" sz="2200" i="1"/>
              <a:t>”</a:t>
            </a:r>
            <a:r>
              <a:rPr lang="en-US" sz="2200" b="0" i="1" u="none" strike="noStrike" cap="none">
                <a:solidFill>
                  <a:schemeClr val="dk1"/>
                </a:solidFill>
                <a:latin typeface="Cabin"/>
                <a:ea typeface="Cabin"/>
                <a:cs typeface="Cabin"/>
                <a:sym typeface="Cabin"/>
              </a:rPr>
              <a:t>  </a:t>
            </a:r>
            <a:endParaRPr sz="2200"/>
          </a:p>
          <a:p>
            <a:pPr marL="0" marR="0" lvl="0" indent="0" algn="l" rtl="0">
              <a:lnSpc>
                <a:spcPct val="90000"/>
              </a:lnSpc>
              <a:spcBef>
                <a:spcPts val="0"/>
              </a:spcBef>
              <a:spcAft>
                <a:spcPts val="0"/>
              </a:spcAft>
              <a:buClr>
                <a:schemeClr val="dk1"/>
              </a:buClr>
              <a:buSzPts val="1190"/>
              <a:buFont typeface="Arial"/>
              <a:buNone/>
            </a:pPr>
            <a:r>
              <a:rPr lang="en-US" sz="2200" b="0" i="1" u="none" strike="noStrike" cap="none">
                <a:solidFill>
                  <a:schemeClr val="dk1"/>
                </a:solidFill>
                <a:latin typeface="Cabin"/>
                <a:ea typeface="Cabin"/>
                <a:cs typeface="Cabin"/>
                <a:sym typeface="Cabin"/>
              </a:rPr>
              <a:t>Letter dated November 28, 2007 to Local Spiritual Assemblies from the National Spiritual Assembly of the </a:t>
            </a:r>
            <a:r>
              <a:rPr lang="en-US" sz="2200" i="1"/>
              <a:t>Bahá’ís</a:t>
            </a:r>
            <a:r>
              <a:rPr lang="en-US" sz="2200" b="0" i="1" u="none" strike="noStrike" cap="none">
                <a:solidFill>
                  <a:schemeClr val="dk1"/>
                </a:solidFill>
                <a:latin typeface="Cabin"/>
                <a:ea typeface="Cabin"/>
                <a:cs typeface="Cabin"/>
                <a:sym typeface="Cabin"/>
              </a:rPr>
              <a:t> of the United States </a:t>
            </a:r>
            <a:endParaRPr sz="2200"/>
          </a:p>
          <a:p>
            <a:pPr marL="0" marR="0" lvl="0" indent="0" algn="l" rtl="0">
              <a:lnSpc>
                <a:spcPct val="90000"/>
              </a:lnSpc>
              <a:spcBef>
                <a:spcPts val="0"/>
              </a:spcBef>
              <a:spcAft>
                <a:spcPts val="0"/>
              </a:spcAft>
              <a:buClr>
                <a:schemeClr val="dk1"/>
              </a:buClr>
              <a:buSzPts val="2040"/>
              <a:buFont typeface="Arial"/>
              <a:buNone/>
            </a:pPr>
            <a:endParaRPr sz="2200" b="0" i="1" u="none" strike="noStrike" cap="none">
              <a:solidFill>
                <a:schemeClr val="dk1"/>
              </a:solidFill>
              <a:latin typeface="Cabin"/>
              <a:ea typeface="Cabin"/>
              <a:cs typeface="Cabin"/>
              <a:sym typeface="Cabin"/>
            </a:endParaRPr>
          </a:p>
          <a:p>
            <a:pPr marL="0" marR="0" lvl="0" indent="0" algn="l" rtl="0">
              <a:lnSpc>
                <a:spcPct val="90000"/>
              </a:lnSpc>
              <a:spcBef>
                <a:spcPts val="0"/>
              </a:spcBef>
              <a:spcAft>
                <a:spcPts val="0"/>
              </a:spcAft>
              <a:buClr>
                <a:schemeClr val="dk1"/>
              </a:buClr>
              <a:buSzPts val="2040"/>
              <a:buFont typeface="Arial"/>
              <a:buNone/>
            </a:pPr>
            <a:r>
              <a:rPr lang="en-US" sz="2200" b="0" i="1" u="none" strike="noStrike" cap="none">
                <a:solidFill>
                  <a:schemeClr val="dk1"/>
                </a:solidFill>
                <a:latin typeface="Cabin"/>
                <a:ea typeface="Cabin"/>
                <a:cs typeface="Cabin"/>
                <a:sym typeface="Cabin"/>
              </a:rPr>
              <a:t>One important principle that the BCA emphasizes in accompanying local communities is that their facilities serve the community and the Plan, and not the other way around.</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PRIMARY FOCUS ON THE PLAN</a:t>
            </a:r>
            <a:endParaRPr/>
          </a:p>
        </p:txBody>
      </p:sp>
      <p:sp>
        <p:nvSpPr>
          <p:cNvPr id="167" name="Google Shape;167;p24"/>
          <p:cNvSpPr txBox="1">
            <a:spLocks noGrp="1"/>
          </p:cNvSpPr>
          <p:nvPr>
            <p:ph type="body" idx="1"/>
          </p:nvPr>
        </p:nvSpPr>
        <p:spPr>
          <a:xfrm>
            <a:off x="289775" y="1462100"/>
            <a:ext cx="11578800" cy="4486200"/>
          </a:xfrm>
          <a:prstGeom prst="rect">
            <a:avLst/>
          </a:prstGeom>
          <a:noFill/>
          <a:ln>
            <a:noFill/>
          </a:ln>
        </p:spPr>
        <p:txBody>
          <a:bodyPr spcFirstLastPara="1" wrap="square" lIns="91425" tIns="45700" rIns="91425" bIns="45700" anchor="t" anchorCtr="0">
            <a:noAutofit/>
          </a:bodyPr>
          <a:lstStyle/>
          <a:p>
            <a:pPr marL="228600" marR="0" lvl="0" indent="-99060" algn="l" rtl="0">
              <a:lnSpc>
                <a:spcPct val="110000"/>
              </a:lnSpc>
              <a:spcBef>
                <a:spcPts val="0"/>
              </a:spcBef>
              <a:spcAft>
                <a:spcPts val="0"/>
              </a:spcAft>
              <a:buClr>
                <a:schemeClr val="accent1"/>
              </a:buClr>
              <a:buSzPts val="2040"/>
              <a:buFont typeface="Arial"/>
              <a:buNone/>
            </a:pPr>
            <a:endParaRPr sz="2040" b="0" i="0" u="none" strike="noStrike" cap="none" dirty="0">
              <a:solidFill>
                <a:schemeClr val="dk1"/>
              </a:solidFill>
              <a:latin typeface="Cabin"/>
              <a:ea typeface="Cabin"/>
              <a:cs typeface="Cabin"/>
              <a:sym typeface="Cabin"/>
            </a:endParaRPr>
          </a:p>
          <a:p>
            <a:pPr marL="228600" marR="0" lvl="0" indent="-228600" algn="l" rtl="0">
              <a:lnSpc>
                <a:spcPct val="110000"/>
              </a:lnSpc>
              <a:spcBef>
                <a:spcPts val="1000"/>
              </a:spcBef>
              <a:spcAft>
                <a:spcPts val="0"/>
              </a:spcAft>
              <a:buClr>
                <a:schemeClr val="accent1"/>
              </a:buClr>
              <a:buSzPts val="2040"/>
              <a:buFont typeface="Arial"/>
              <a:buChar char="•"/>
            </a:pPr>
            <a:r>
              <a:rPr lang="en-US" sz="2040" b="0" i="0" u="none" strike="noStrike" cap="none" dirty="0">
                <a:solidFill>
                  <a:schemeClr val="dk1"/>
                </a:solidFill>
                <a:latin typeface="Cabin"/>
                <a:ea typeface="Cabin"/>
                <a:cs typeface="Cabin"/>
                <a:sym typeface="Cabin"/>
              </a:rPr>
              <a:t>The prime directive of any activity or resource, including a facility or center, is to serve the current Plan. Therefore Baha'i communities and the Spiritual Assemblies that serve them are responsible for aligning their resources in support of the core activities of the Plan.</a:t>
            </a:r>
            <a:endParaRPr dirty="0"/>
          </a:p>
          <a:p>
            <a:pPr marL="228600" marR="0" lvl="0" indent="-228600" algn="l" rtl="0">
              <a:lnSpc>
                <a:spcPct val="110000"/>
              </a:lnSpc>
              <a:spcBef>
                <a:spcPts val="1000"/>
              </a:spcBef>
              <a:spcAft>
                <a:spcPts val="0"/>
              </a:spcAft>
              <a:buClr>
                <a:schemeClr val="accent1"/>
              </a:buClr>
              <a:buSzPts val="2040"/>
              <a:buFont typeface="Arial"/>
              <a:buChar char="•"/>
            </a:pPr>
            <a:r>
              <a:rPr lang="en-US" sz="2040" b="0" i="0" u="none" strike="noStrike" cap="none" dirty="0">
                <a:solidFill>
                  <a:schemeClr val="dk1"/>
                </a:solidFill>
                <a:latin typeface="Cabin"/>
                <a:ea typeface="Cabin"/>
                <a:cs typeface="Cabin"/>
                <a:sym typeface="Cabin"/>
              </a:rPr>
              <a:t>A facilities size should be proportionate to the community’s size resources and needs.  Small and mid-size centers are the best fit for most communities.</a:t>
            </a:r>
            <a:endParaRPr dirty="0"/>
          </a:p>
          <a:p>
            <a:pPr marL="228600" marR="0" lvl="0" indent="-228600" algn="l" rtl="0">
              <a:lnSpc>
                <a:spcPct val="110000"/>
              </a:lnSpc>
              <a:spcBef>
                <a:spcPts val="1000"/>
              </a:spcBef>
              <a:spcAft>
                <a:spcPts val="0"/>
              </a:spcAft>
              <a:buClr>
                <a:schemeClr val="accent1"/>
              </a:buClr>
              <a:buSzPts val="2040"/>
              <a:buFont typeface="Arial"/>
              <a:buChar char="•"/>
            </a:pPr>
            <a:r>
              <a:rPr lang="en-US" sz="2040" b="0" i="0" u="none" strike="noStrike" cap="none" dirty="0">
                <a:solidFill>
                  <a:schemeClr val="dk1"/>
                </a:solidFill>
                <a:latin typeface="Cabin"/>
                <a:ea typeface="Cabin"/>
                <a:cs typeface="Cabin"/>
                <a:sym typeface="Cabin"/>
              </a:rPr>
              <a:t>Large facilities, while impressive, are sometimes not what is called for, as they can divert much needed money, energy, attention and time from the urgent needs of the teaching and consolidation work.</a:t>
            </a:r>
            <a:endParaRPr dirty="0"/>
          </a:p>
          <a:p>
            <a:pPr marL="228600" marR="0" lvl="0" indent="-99060" algn="l" rtl="0">
              <a:lnSpc>
                <a:spcPct val="110000"/>
              </a:lnSpc>
              <a:spcBef>
                <a:spcPts val="1000"/>
              </a:spcBef>
              <a:spcAft>
                <a:spcPts val="0"/>
              </a:spcAft>
              <a:buClr>
                <a:schemeClr val="accent1"/>
              </a:buClr>
              <a:buSzPts val="2040"/>
              <a:buFont typeface="Arial"/>
              <a:buNone/>
            </a:pPr>
            <a:endParaRPr sz="2040" b="0" i="0" u="none" strike="noStrike" cap="none" dirty="0">
              <a:solidFill>
                <a:schemeClr val="dk1"/>
              </a:solidFill>
              <a:latin typeface="Cabin"/>
              <a:ea typeface="Cabin"/>
              <a:cs typeface="Cabin"/>
              <a:sym typeface="Cabin"/>
            </a:endParaRPr>
          </a:p>
          <a:p>
            <a:pPr marL="228600" marR="0" lvl="0" indent="-99060" algn="l" rtl="0">
              <a:lnSpc>
                <a:spcPct val="110000"/>
              </a:lnSpc>
              <a:spcBef>
                <a:spcPts val="1000"/>
              </a:spcBef>
              <a:spcAft>
                <a:spcPts val="0"/>
              </a:spcAft>
              <a:buClr>
                <a:schemeClr val="accent1"/>
              </a:buClr>
              <a:buSzPts val="2040"/>
              <a:buFont typeface="Arial"/>
              <a:buNone/>
            </a:pPr>
            <a:endParaRPr sz="2040" b="0" i="0" u="none" strike="noStrike" cap="none" dirty="0">
              <a:solidFill>
                <a:schemeClr val="dk1"/>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5"/>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40"/>
              <a:buFont typeface="Cabin"/>
              <a:buNone/>
            </a:pPr>
            <a:r>
              <a:rPr lang="en-US" sz="3240" b="0" i="0" u="none" strike="noStrike" cap="none">
                <a:solidFill>
                  <a:schemeClr val="dk1"/>
                </a:solidFill>
                <a:latin typeface="Cabin"/>
                <a:ea typeface="Cabin"/>
                <a:cs typeface="Cabin"/>
                <a:sym typeface="Cabin"/>
              </a:rPr>
              <a:t>HOW </a:t>
            </a:r>
            <a:r>
              <a:rPr lang="en-US" sz="3240"/>
              <a:t>BAHÁ’Í </a:t>
            </a:r>
            <a:r>
              <a:rPr lang="en-US" sz="3240" b="0" i="0" u="none" strike="noStrike" cap="none">
                <a:solidFill>
                  <a:schemeClr val="dk1"/>
                </a:solidFill>
                <a:latin typeface="Cabin"/>
                <a:ea typeface="Cabin"/>
                <a:cs typeface="Cabin"/>
                <a:sym typeface="Cabin"/>
              </a:rPr>
              <a:t>FACILITIES SERVE INDIVIDUALS, THE COMMUNITY AND THE INSTITUTIONS</a:t>
            </a:r>
            <a:endParaRPr/>
          </a:p>
        </p:txBody>
      </p:sp>
      <p:sp>
        <p:nvSpPr>
          <p:cNvPr id="173" name="Google Shape;173;p25"/>
          <p:cNvSpPr txBox="1">
            <a:spLocks noGrp="1"/>
          </p:cNvSpPr>
          <p:nvPr>
            <p:ph type="body" idx="1"/>
          </p:nvPr>
        </p:nvSpPr>
        <p:spPr>
          <a:xfrm>
            <a:off x="507100" y="2015725"/>
            <a:ext cx="11373600" cy="3450600"/>
          </a:xfrm>
          <a:prstGeom prst="rect">
            <a:avLst/>
          </a:prstGeom>
          <a:noFill/>
          <a:ln>
            <a:noFill/>
          </a:ln>
        </p:spPr>
        <p:txBody>
          <a:bodyPr spcFirstLastPara="1" wrap="square" lIns="91425" tIns="45700" rIns="91425" bIns="45700" anchor="t" anchorCtr="0">
            <a:noAutofit/>
          </a:bodyPr>
          <a:lstStyle/>
          <a:p>
            <a:pPr marL="228600" marR="0" lvl="0" indent="-260096" algn="l" rtl="0">
              <a:lnSpc>
                <a:spcPct val="100000"/>
              </a:lnSpc>
              <a:spcBef>
                <a:spcPts val="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In support of individuals, facilities/centers can offer services and resources that provide information – i.e. a bookstore or a lending library</a:t>
            </a:r>
            <a:endParaRPr sz="2200"/>
          </a:p>
          <a:p>
            <a:pPr marL="228600" marR="0" lvl="0" indent="-260096" algn="l" rtl="0">
              <a:lnSpc>
                <a:spcPct val="100000"/>
              </a:lnSpc>
              <a:spcBef>
                <a:spcPts val="100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Facilities can also provide activities that help develop the devotional character of their communities with prayer gardens, meditation rooms and “Tranquility Zones”.  These can be a service for the Baha'i's as well as the community at large.</a:t>
            </a:r>
            <a:endParaRPr sz="2200"/>
          </a:p>
          <a:p>
            <a:pPr marL="228600" marR="0" lvl="0" indent="-260096" algn="l" rtl="0">
              <a:lnSpc>
                <a:spcPct val="100000"/>
              </a:lnSpc>
              <a:spcBef>
                <a:spcPts val="100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Centers are used in an institutional capacity for Nineteen Day Feasts, Holy Days, Assembly meetings and outward-oriented core activities – i.e. devotional gatherings, children’s classes, junior youth empowerment activities and study circles.</a:t>
            </a:r>
            <a:endParaRPr sz="2200"/>
          </a:p>
          <a:p>
            <a:pPr marL="228600" marR="0" lvl="0" indent="-260096" algn="l" rtl="0">
              <a:lnSpc>
                <a:spcPct val="100000"/>
              </a:lnSpc>
              <a:spcBef>
                <a:spcPts val="100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Reflecting the importance of the arts in our communities, Baha'i facilities can offer a wide variety of artistic activities including open-mic events, jazz jams, poetry readings, choir or band practice, music lessons, art classes, children's drama, and many more  </a:t>
            </a:r>
            <a:endParaRPr sz="2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838200" y="365124"/>
            <a:ext cx="10515600" cy="1952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100"/>
              <a:buFont typeface="Cabin"/>
              <a:buNone/>
            </a:pPr>
            <a:r>
              <a:rPr lang="en-US" sz="3100" b="0" i="0" u="none" strike="noStrike" cap="none">
                <a:solidFill>
                  <a:schemeClr val="dk1"/>
                </a:solidFill>
                <a:latin typeface="Cabin"/>
                <a:ea typeface="Cabin"/>
                <a:cs typeface="Cabin"/>
                <a:sym typeface="Cabin"/>
              </a:rPr>
              <a:t>OUTWARD ORIENTED SERVICE</a:t>
            </a:r>
            <a:br>
              <a:rPr lang="en-US" sz="3100" b="0" i="0" u="none" strike="noStrike" cap="none">
                <a:solidFill>
                  <a:schemeClr val="dk1"/>
                </a:solidFill>
                <a:latin typeface="Cabin"/>
                <a:ea typeface="Cabin"/>
                <a:cs typeface="Cabin"/>
                <a:sym typeface="Cabin"/>
              </a:rPr>
            </a:br>
            <a:r>
              <a:rPr lang="en-US" sz="3100" b="0" i="0" u="none" strike="noStrike" cap="none">
                <a:solidFill>
                  <a:schemeClr val="dk1"/>
                </a:solidFill>
                <a:latin typeface="Cabin"/>
                <a:ea typeface="Cabin"/>
                <a:cs typeface="Cabin"/>
                <a:sym typeface="Cabin"/>
              </a:rPr>
              <a:t> THE POSSIBILITIES OF SERVING THE WIDER COMMUNITY ARE ENDLESS</a:t>
            </a:r>
            <a:r>
              <a:rPr lang="en-US" sz="3200" b="0" i="0" u="none" strike="noStrike" cap="none">
                <a:solidFill>
                  <a:schemeClr val="dk1"/>
                </a:solidFill>
                <a:latin typeface="Cabin"/>
                <a:ea typeface="Cabin"/>
                <a:cs typeface="Cabin"/>
                <a:sym typeface="Cabin"/>
              </a:rPr>
              <a:t>.</a:t>
            </a:r>
            <a:br>
              <a:rPr lang="en-US" sz="3200" b="0" i="0" u="none" strike="noStrike" cap="none">
                <a:solidFill>
                  <a:schemeClr val="dk1"/>
                </a:solidFill>
                <a:latin typeface="Cabin"/>
                <a:ea typeface="Cabin"/>
                <a:cs typeface="Cabin"/>
                <a:sym typeface="Cabin"/>
              </a:rPr>
            </a:br>
            <a:endParaRPr sz="1800" b="0" i="1" u="none" strike="noStrike" cap="none">
              <a:solidFill>
                <a:schemeClr val="dk1"/>
              </a:solidFill>
              <a:latin typeface="Cabin"/>
              <a:ea typeface="Cabin"/>
              <a:cs typeface="Cabin"/>
              <a:sym typeface="Cabin"/>
            </a:endParaRPr>
          </a:p>
        </p:txBody>
      </p:sp>
      <p:sp>
        <p:nvSpPr>
          <p:cNvPr id="179" name="Google Shape;179;p26"/>
          <p:cNvSpPr txBox="1">
            <a:spLocks noGrp="1"/>
          </p:cNvSpPr>
          <p:nvPr>
            <p:ph type="body" idx="1"/>
          </p:nvPr>
        </p:nvSpPr>
        <p:spPr>
          <a:xfrm>
            <a:off x="144875" y="1943900"/>
            <a:ext cx="11784300" cy="4265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10000"/>
              </a:lnSpc>
              <a:spcBef>
                <a:spcPts val="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a:t>
            </a:r>
            <a:r>
              <a:rPr lang="en-US" sz="1700" b="0" i="1" u="none" strike="noStrike" cap="none">
                <a:solidFill>
                  <a:schemeClr val="dk1"/>
                </a:solidFill>
                <a:latin typeface="Cabin"/>
                <a:ea typeface="Cabin"/>
                <a:cs typeface="Cabin"/>
                <a:sym typeface="Cabin"/>
              </a:rPr>
              <a:t>The most precious and telling attribute any organized group of Baha’is possesses is the vitality of its community life, for the world will increasingly measure our success as a religious community by the vibrancy and joy it reflects.” (Letter of National Spiritual Assembly, November 28, 2007)</a:t>
            </a:r>
            <a:endParaRPr/>
          </a:p>
          <a:p>
            <a:pPr marL="228600" marR="0" lvl="0" indent="-228600" algn="l" rtl="0">
              <a:lnSpc>
                <a:spcPct val="110000"/>
              </a:lnSpc>
              <a:spcBef>
                <a:spcPts val="10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 A few of the services the BCA has seen over the years:</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Neighborhood gardens, various classes in service to the individual and community</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Cafe Ruhi, Soul Food, open mic,  </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Memorial Services, weddings, family reunions, baby showers, wedding showers, children’s play groups, </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Teaching walls and free literature for the public</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Charity fundraisers, Disaster relief shelter, </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Use by other community groups and organizations for meetings, classes and events</a:t>
            </a:r>
            <a:endParaRPr/>
          </a:p>
          <a:p>
            <a:pPr marL="685800" marR="0" lvl="1" indent="-228600" algn="l" rtl="0">
              <a:lnSpc>
                <a:spcPct val="110000"/>
              </a:lnSpc>
              <a:spcBef>
                <a:spcPts val="500"/>
              </a:spcBef>
              <a:spcAft>
                <a:spcPts val="0"/>
              </a:spcAft>
              <a:buClr>
                <a:schemeClr val="accent1"/>
              </a:buClr>
              <a:buSzPts val="1700"/>
              <a:buFont typeface="Arial"/>
              <a:buChar char="•"/>
            </a:pPr>
            <a:r>
              <a:rPr lang="en-US" sz="1700" b="0" i="0" u="none" strike="noStrike" cap="none">
                <a:solidFill>
                  <a:schemeClr val="dk1"/>
                </a:solidFill>
                <a:latin typeface="Cabin"/>
                <a:ea typeface="Cabin"/>
                <a:cs typeface="Cabin"/>
                <a:sym typeface="Cabin"/>
              </a:rPr>
              <a:t>For a more complete list please see the list of </a:t>
            </a:r>
            <a:r>
              <a:rPr lang="en-US" sz="1700" b="0" i="0" u="sng" strike="noStrike" cap="none">
                <a:solidFill>
                  <a:schemeClr val="dk1"/>
                </a:solidFill>
                <a:latin typeface="Cabin"/>
                <a:ea typeface="Cabin"/>
                <a:cs typeface="Cabin"/>
                <a:sym typeface="Cabin"/>
              </a:rPr>
              <a:t>101 Uses of </a:t>
            </a:r>
            <a:r>
              <a:rPr lang="en-US" sz="1700" u="sng"/>
              <a:t>Bahá’í </a:t>
            </a:r>
            <a:r>
              <a:rPr lang="en-US" sz="1700" b="0" i="0" u="sng" strike="noStrike" cap="none">
                <a:solidFill>
                  <a:schemeClr val="dk1"/>
                </a:solidFill>
                <a:latin typeface="Cabin"/>
                <a:ea typeface="Cabin"/>
                <a:cs typeface="Cabin"/>
                <a:sym typeface="Cabin"/>
              </a:rPr>
              <a:t>Centers </a:t>
            </a:r>
            <a:r>
              <a:rPr lang="en-US" sz="1700" b="0" i="0" u="none" strike="noStrike" cap="none">
                <a:solidFill>
                  <a:schemeClr val="dk1"/>
                </a:solidFill>
                <a:latin typeface="Cabin"/>
                <a:ea typeface="Cabin"/>
                <a:cs typeface="Cabin"/>
                <a:sym typeface="Cabin"/>
              </a:rPr>
              <a:t>on the </a:t>
            </a:r>
            <a:r>
              <a:rPr lang="en-US" sz="1700"/>
              <a:t>Bahá’í </a:t>
            </a:r>
            <a:r>
              <a:rPr lang="en-US" sz="1700" b="0" i="0" u="none" strike="noStrike" cap="none">
                <a:solidFill>
                  <a:schemeClr val="dk1"/>
                </a:solidFill>
                <a:latin typeface="Cabin"/>
                <a:ea typeface="Cabin"/>
                <a:cs typeface="Cabin"/>
                <a:sym typeface="Cabin"/>
              </a:rPr>
              <a:t>Center Assistance website (bahaicenterassistance.org)</a:t>
            </a:r>
            <a:endParaRPr/>
          </a:p>
          <a:p>
            <a:pPr marL="685800" marR="0" lvl="1" indent="-120650" algn="l" rtl="0">
              <a:lnSpc>
                <a:spcPct val="110000"/>
              </a:lnSpc>
              <a:spcBef>
                <a:spcPts val="500"/>
              </a:spcBef>
              <a:spcAft>
                <a:spcPts val="0"/>
              </a:spcAft>
              <a:buClr>
                <a:schemeClr val="accent1"/>
              </a:buClr>
              <a:buSzPts val="1700"/>
              <a:buFont typeface="Arial"/>
              <a:buNone/>
            </a:pPr>
            <a:endParaRPr sz="1700" b="0" i="0" u="none" strike="noStrike" cap="none">
              <a:solidFill>
                <a:schemeClr val="dk1"/>
              </a:solidFill>
              <a:latin typeface="Cabin"/>
              <a:ea typeface="Cabin"/>
              <a:cs typeface="Cabin"/>
              <a:sym typeface="Cabin"/>
            </a:endParaRPr>
          </a:p>
          <a:p>
            <a:pPr marL="685800" marR="0" lvl="1" indent="-120650" algn="l" rtl="0">
              <a:lnSpc>
                <a:spcPct val="110000"/>
              </a:lnSpc>
              <a:spcBef>
                <a:spcPts val="500"/>
              </a:spcBef>
              <a:spcAft>
                <a:spcPts val="0"/>
              </a:spcAft>
              <a:buClr>
                <a:schemeClr val="accent1"/>
              </a:buClr>
              <a:buSzPts val="1700"/>
              <a:buFont typeface="Arial"/>
              <a:buNone/>
            </a:pPr>
            <a:endParaRPr sz="1700" b="0" i="0" u="none" strike="noStrike" cap="none">
              <a:solidFill>
                <a:schemeClr val="dk1"/>
              </a:solidFill>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7"/>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TEACHING WALLS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28"/>
          <p:cNvPicPr preferRelativeResize="0"/>
          <p:nvPr/>
        </p:nvPicPr>
        <p:blipFill>
          <a:blip r:embed="rId3">
            <a:alphaModFix/>
          </a:blip>
          <a:stretch>
            <a:fillRect/>
          </a:stretch>
        </p:blipFill>
        <p:spPr>
          <a:xfrm>
            <a:off x="0" y="0"/>
            <a:ext cx="12191999" cy="6858000"/>
          </a:xfrm>
          <a:prstGeom prst="rect">
            <a:avLst/>
          </a:prstGeom>
          <a:noFill/>
          <a:ln>
            <a:noFill/>
          </a:ln>
        </p:spPr>
      </p:pic>
      <p:pic>
        <p:nvPicPr>
          <p:cNvPr id="190" name="Google Shape;190;p28"/>
          <p:cNvPicPr preferRelativeResize="0"/>
          <p:nvPr/>
        </p:nvPicPr>
        <p:blipFill rotWithShape="1">
          <a:blip r:embed="rId4">
            <a:alphaModFix/>
          </a:blip>
          <a:srcRect l="8182" t="12254" r="5862" b="10039"/>
          <a:stretch/>
        </p:blipFill>
        <p:spPr>
          <a:xfrm>
            <a:off x="5939350" y="1678275"/>
            <a:ext cx="5905199" cy="3827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9"/>
          <p:cNvPicPr preferRelativeResize="0"/>
          <p:nvPr/>
        </p:nvPicPr>
        <p:blipFill>
          <a:blip r:embed="rId3">
            <a:alphaModFix/>
          </a:blip>
          <a:stretch>
            <a:fillRect/>
          </a:stretch>
        </p:blipFill>
        <p:spPr>
          <a:xfrm>
            <a:off x="0" y="-268075"/>
            <a:ext cx="12191999" cy="6858000"/>
          </a:xfrm>
          <a:prstGeom prst="rect">
            <a:avLst/>
          </a:prstGeom>
          <a:noFill/>
          <a:ln>
            <a:noFill/>
          </a:ln>
        </p:spPr>
      </p:pic>
      <p:pic>
        <p:nvPicPr>
          <p:cNvPr id="196" name="Google Shape;196;p29"/>
          <p:cNvPicPr preferRelativeResize="0"/>
          <p:nvPr/>
        </p:nvPicPr>
        <p:blipFill>
          <a:blip r:embed="rId4">
            <a:alphaModFix/>
          </a:blip>
          <a:stretch>
            <a:fillRect/>
          </a:stretch>
        </p:blipFill>
        <p:spPr>
          <a:xfrm>
            <a:off x="403000" y="2761175"/>
            <a:ext cx="5959975" cy="3216599"/>
          </a:xfrm>
          <a:prstGeom prst="rect">
            <a:avLst/>
          </a:prstGeom>
          <a:noFill/>
          <a:ln>
            <a:noFill/>
          </a:ln>
        </p:spPr>
      </p:pic>
      <p:pic>
        <p:nvPicPr>
          <p:cNvPr id="197" name="Google Shape;197;p29"/>
          <p:cNvPicPr preferRelativeResize="0"/>
          <p:nvPr/>
        </p:nvPicPr>
        <p:blipFill>
          <a:blip r:embed="rId5">
            <a:alphaModFix/>
          </a:blip>
          <a:stretch>
            <a:fillRect/>
          </a:stretch>
        </p:blipFill>
        <p:spPr>
          <a:xfrm>
            <a:off x="6473175" y="186975"/>
            <a:ext cx="5469975" cy="30367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0"/>
          <p:cNvPicPr preferRelativeResize="0"/>
          <p:nvPr/>
        </p:nvPicPr>
        <p:blipFill>
          <a:blip r:embed="rId3">
            <a:alphaModFix/>
          </a:blip>
          <a:stretch>
            <a:fillRect/>
          </a:stretch>
        </p:blipFill>
        <p:spPr>
          <a:xfrm>
            <a:off x="0" y="0"/>
            <a:ext cx="12191999" cy="6858000"/>
          </a:xfrm>
          <a:prstGeom prst="rect">
            <a:avLst/>
          </a:prstGeom>
          <a:noFill/>
          <a:ln>
            <a:noFill/>
          </a:ln>
        </p:spPr>
      </p:pic>
      <p:pic>
        <p:nvPicPr>
          <p:cNvPr id="203" name="Google Shape;203;p30"/>
          <p:cNvPicPr preferRelativeResize="0"/>
          <p:nvPr/>
        </p:nvPicPr>
        <p:blipFill>
          <a:blip r:embed="rId4">
            <a:alphaModFix/>
          </a:blip>
          <a:stretch>
            <a:fillRect/>
          </a:stretch>
        </p:blipFill>
        <p:spPr>
          <a:xfrm>
            <a:off x="142325" y="2185200"/>
            <a:ext cx="6039526" cy="4095849"/>
          </a:xfrm>
          <a:prstGeom prst="rect">
            <a:avLst/>
          </a:prstGeom>
          <a:noFill/>
          <a:ln>
            <a:noFill/>
          </a:ln>
        </p:spPr>
      </p:pic>
      <p:pic>
        <p:nvPicPr>
          <p:cNvPr id="204" name="Google Shape;204;p30"/>
          <p:cNvPicPr preferRelativeResize="0"/>
          <p:nvPr/>
        </p:nvPicPr>
        <p:blipFill rotWithShape="1">
          <a:blip r:embed="rId5">
            <a:alphaModFix/>
          </a:blip>
          <a:srcRect r="17095"/>
          <a:stretch/>
        </p:blipFill>
        <p:spPr>
          <a:xfrm>
            <a:off x="6242225" y="229400"/>
            <a:ext cx="5735124" cy="4694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31"/>
          <p:cNvPicPr preferRelativeResize="0"/>
          <p:nvPr/>
        </p:nvPicPr>
        <p:blipFill>
          <a:blip r:embed="rId3">
            <a:alphaModFix/>
          </a:blip>
          <a:stretch>
            <a:fillRect/>
          </a:stretch>
        </p:blipFill>
        <p:spPr>
          <a:xfrm>
            <a:off x="0" y="0"/>
            <a:ext cx="12191999" cy="6858000"/>
          </a:xfrm>
          <a:prstGeom prst="rect">
            <a:avLst/>
          </a:prstGeom>
          <a:noFill/>
          <a:ln>
            <a:noFill/>
          </a:ln>
        </p:spPr>
      </p:pic>
      <p:pic>
        <p:nvPicPr>
          <p:cNvPr id="210" name="Google Shape;210;p31"/>
          <p:cNvPicPr preferRelativeResize="0"/>
          <p:nvPr/>
        </p:nvPicPr>
        <p:blipFill>
          <a:blip r:embed="rId4">
            <a:alphaModFix/>
          </a:blip>
          <a:stretch>
            <a:fillRect/>
          </a:stretch>
        </p:blipFill>
        <p:spPr>
          <a:xfrm>
            <a:off x="313550" y="1501350"/>
            <a:ext cx="6290925" cy="3855299"/>
          </a:xfrm>
          <a:prstGeom prst="rect">
            <a:avLst/>
          </a:prstGeom>
          <a:noFill/>
          <a:ln>
            <a:noFill/>
          </a:ln>
        </p:spPr>
      </p:pic>
      <p:pic>
        <p:nvPicPr>
          <p:cNvPr id="211" name="Google Shape;211;p31"/>
          <p:cNvPicPr preferRelativeResize="0"/>
          <p:nvPr/>
        </p:nvPicPr>
        <p:blipFill>
          <a:blip r:embed="rId5">
            <a:alphaModFix/>
          </a:blip>
          <a:stretch>
            <a:fillRect/>
          </a:stretch>
        </p:blipFill>
        <p:spPr>
          <a:xfrm>
            <a:off x="7058350" y="90575"/>
            <a:ext cx="4363600" cy="59464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INTRODUCTION</a:t>
            </a:r>
            <a:endParaRPr/>
          </a:p>
        </p:txBody>
      </p:sp>
      <p:sp>
        <p:nvSpPr>
          <p:cNvPr id="107" name="Google Shape;107;p14"/>
          <p:cNvSpPr txBox="1">
            <a:spLocks noGrp="1"/>
          </p:cNvSpPr>
          <p:nvPr>
            <p:ph type="body" idx="1"/>
          </p:nvPr>
        </p:nvSpPr>
        <p:spPr>
          <a:xfrm>
            <a:off x="1451575" y="2015724"/>
            <a:ext cx="9603300" cy="3830700"/>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Welcome to </a:t>
            </a:r>
            <a:r>
              <a:rPr lang="en-US" sz="3000"/>
              <a:t>Bahá’í </a:t>
            </a:r>
            <a:r>
              <a:rPr lang="en-US" sz="3000" b="0" i="0" u="none" strike="noStrike" cap="none">
                <a:solidFill>
                  <a:schemeClr val="dk1"/>
                </a:solidFill>
                <a:latin typeface="Cabin"/>
                <a:ea typeface="Cabin"/>
                <a:cs typeface="Cabin"/>
                <a:sym typeface="Cabin"/>
              </a:rPr>
              <a:t>Center Assistance (BCA) board’s presentation</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My name is Farshad F. Monfared and along side my esteemed colleagues</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Ms. Kerry Mogharebi</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Mr. Ron Lillejord</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Effect transition="in" filter="fade">
                                      <p:cBhvr>
                                        <p:cTn id="7" dur="1000"/>
                                        <p:tgtEl>
                                          <p:spTgt spid="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xEl>
                                              <p:pRg st="1" end="1"/>
                                            </p:txEl>
                                          </p:spTgt>
                                        </p:tgtEl>
                                        <p:attrNameLst>
                                          <p:attrName>style.visibility</p:attrName>
                                        </p:attrNameLst>
                                      </p:cBhvr>
                                      <p:to>
                                        <p:strVal val="visible"/>
                                      </p:to>
                                    </p:set>
                                    <p:animEffect transition="in" filter="fade">
                                      <p:cBhvr>
                                        <p:cTn id="12" dur="1000"/>
                                        <p:tgtEl>
                                          <p:spTgt spid="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xEl>
                                              <p:pRg st="2" end="2"/>
                                            </p:txEl>
                                          </p:spTgt>
                                        </p:tgtEl>
                                        <p:attrNameLst>
                                          <p:attrName>style.visibility</p:attrName>
                                        </p:attrNameLst>
                                      </p:cBhvr>
                                      <p:to>
                                        <p:strVal val="visible"/>
                                      </p:to>
                                    </p:set>
                                    <p:animEffect transition="in" filter="fade">
                                      <p:cBhvr>
                                        <p:cTn id="17" dur="1000"/>
                                        <p:tgtEl>
                                          <p:spTgt spid="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xEl>
                                              <p:pRg st="3" end="3"/>
                                            </p:txEl>
                                          </p:spTgt>
                                        </p:tgtEl>
                                        <p:attrNameLst>
                                          <p:attrName>style.visibility</p:attrName>
                                        </p:attrNameLst>
                                      </p:cBhvr>
                                      <p:to>
                                        <p:strVal val="visible"/>
                                      </p:to>
                                    </p:set>
                                    <p:animEffect transition="in" filter="fade">
                                      <p:cBhvr>
                                        <p:cTn id="22" dur="1000"/>
                                        <p:tgtEl>
                                          <p:spTgt spid="1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7" name="Google Shape;217;p32"/>
          <p:cNvPicPr preferRelativeResize="0"/>
          <p:nvPr/>
        </p:nvPicPr>
        <p:blipFill>
          <a:blip r:embed="rId3">
            <a:alphaModFix/>
          </a:blip>
          <a:stretch>
            <a:fillRect/>
          </a:stretch>
        </p:blipFill>
        <p:spPr>
          <a:xfrm>
            <a:off x="6993923" y="753762"/>
            <a:ext cx="3818239" cy="5319065"/>
          </a:xfrm>
          <a:prstGeom prst="rect">
            <a:avLst/>
          </a:prstGeom>
          <a:noFill/>
          <a:ln>
            <a:noFill/>
          </a:ln>
        </p:spPr>
      </p:pic>
      <p:pic>
        <p:nvPicPr>
          <p:cNvPr id="218" name="Google Shape;218;p32"/>
          <p:cNvPicPr preferRelativeResize="0"/>
          <p:nvPr/>
        </p:nvPicPr>
        <p:blipFill>
          <a:blip r:embed="rId4">
            <a:alphaModFix/>
          </a:blip>
          <a:stretch>
            <a:fillRect/>
          </a:stretch>
        </p:blipFill>
        <p:spPr>
          <a:xfrm>
            <a:off x="939114" y="753762"/>
            <a:ext cx="5358216" cy="5319065"/>
          </a:xfrm>
          <a:prstGeom prst="rect">
            <a:avLst/>
          </a:prstGeom>
          <a:noFill/>
          <a:ln>
            <a:noFill/>
          </a:ln>
        </p:spPr>
      </p:pic>
      <p:sp>
        <p:nvSpPr>
          <p:cNvPr id="2" name="TextBox 1"/>
          <p:cNvSpPr txBox="1"/>
          <p:nvPr/>
        </p:nvSpPr>
        <p:spPr>
          <a:xfrm>
            <a:off x="4559643" y="271849"/>
            <a:ext cx="1994457" cy="338554"/>
          </a:xfrm>
          <a:prstGeom prst="rect">
            <a:avLst/>
          </a:prstGeom>
          <a:noFill/>
        </p:spPr>
        <p:txBody>
          <a:bodyPr wrap="none" rtlCol="0">
            <a:spAutoFit/>
          </a:bodyPr>
          <a:lstStyle/>
          <a:p>
            <a:r>
              <a:rPr lang="en-US" sz="1600" b="1" dirty="0"/>
              <a:t>HOUSTON, TEXAS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4" name="Google Shape;224;p33"/>
          <p:cNvPicPr preferRelativeResize="0"/>
          <p:nvPr/>
        </p:nvPicPr>
        <p:blipFill>
          <a:blip r:embed="rId3">
            <a:alphaModFix/>
          </a:blip>
          <a:stretch>
            <a:fillRect/>
          </a:stretch>
        </p:blipFill>
        <p:spPr>
          <a:xfrm>
            <a:off x="275223" y="1038285"/>
            <a:ext cx="5064499" cy="5056675"/>
          </a:xfrm>
          <a:prstGeom prst="rect">
            <a:avLst/>
          </a:prstGeom>
          <a:noFill/>
          <a:ln>
            <a:noFill/>
          </a:ln>
        </p:spPr>
      </p:pic>
      <p:pic>
        <p:nvPicPr>
          <p:cNvPr id="225" name="Google Shape;225;p33"/>
          <p:cNvPicPr preferRelativeResize="0"/>
          <p:nvPr/>
        </p:nvPicPr>
        <p:blipFill>
          <a:blip r:embed="rId4">
            <a:alphaModFix/>
          </a:blip>
          <a:stretch>
            <a:fillRect/>
          </a:stretch>
        </p:blipFill>
        <p:spPr>
          <a:xfrm>
            <a:off x="5445044" y="1409935"/>
            <a:ext cx="6592400" cy="4685025"/>
          </a:xfrm>
          <a:prstGeom prst="rect">
            <a:avLst/>
          </a:prstGeom>
          <a:noFill/>
          <a:ln>
            <a:noFill/>
          </a:ln>
        </p:spPr>
      </p:pic>
      <p:sp>
        <p:nvSpPr>
          <p:cNvPr id="2" name="TextBox 1"/>
          <p:cNvSpPr txBox="1"/>
          <p:nvPr/>
        </p:nvSpPr>
        <p:spPr>
          <a:xfrm>
            <a:off x="7352270" y="617838"/>
            <a:ext cx="2005677" cy="338554"/>
          </a:xfrm>
          <a:prstGeom prst="rect">
            <a:avLst/>
          </a:prstGeom>
          <a:noFill/>
        </p:spPr>
        <p:txBody>
          <a:bodyPr wrap="none" rtlCol="0">
            <a:spAutoFit/>
          </a:bodyPr>
          <a:lstStyle/>
          <a:p>
            <a:r>
              <a:rPr lang="en-US" sz="1600" b="1" dirty="0"/>
              <a:t>HOUSTON, TEXAS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4"/>
          <p:cNvPicPr preferRelativeResize="0"/>
          <p:nvPr/>
        </p:nvPicPr>
        <p:blipFill>
          <a:blip r:embed="rId3">
            <a:alphaModFix/>
          </a:blip>
          <a:stretch>
            <a:fillRect/>
          </a:stretch>
        </p:blipFill>
        <p:spPr>
          <a:xfrm>
            <a:off x="1" y="0"/>
            <a:ext cx="12191999" cy="6858000"/>
          </a:xfrm>
          <a:prstGeom prst="rect">
            <a:avLst/>
          </a:prstGeom>
          <a:noFill/>
          <a:ln>
            <a:noFill/>
          </a:ln>
        </p:spPr>
      </p:pic>
      <p:pic>
        <p:nvPicPr>
          <p:cNvPr id="231" name="Google Shape;231;p34"/>
          <p:cNvPicPr preferRelativeResize="0"/>
          <p:nvPr/>
        </p:nvPicPr>
        <p:blipFill>
          <a:blip r:embed="rId4">
            <a:alphaModFix/>
          </a:blip>
          <a:stretch>
            <a:fillRect/>
          </a:stretch>
        </p:blipFill>
        <p:spPr>
          <a:xfrm>
            <a:off x="549375" y="1099575"/>
            <a:ext cx="5077074" cy="5070200"/>
          </a:xfrm>
          <a:prstGeom prst="rect">
            <a:avLst/>
          </a:prstGeom>
          <a:noFill/>
          <a:ln>
            <a:noFill/>
          </a:ln>
        </p:spPr>
      </p:pic>
      <p:pic>
        <p:nvPicPr>
          <p:cNvPr id="232" name="Google Shape;232;p34"/>
          <p:cNvPicPr preferRelativeResize="0"/>
          <p:nvPr/>
        </p:nvPicPr>
        <p:blipFill>
          <a:blip r:embed="rId5">
            <a:alphaModFix/>
          </a:blip>
          <a:stretch>
            <a:fillRect/>
          </a:stretch>
        </p:blipFill>
        <p:spPr>
          <a:xfrm>
            <a:off x="6302600" y="1099575"/>
            <a:ext cx="5010675" cy="5010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5"/>
          <p:cNvPicPr preferRelativeResize="0"/>
          <p:nvPr/>
        </p:nvPicPr>
        <p:blipFill>
          <a:blip r:embed="rId3">
            <a:alphaModFix/>
          </a:blip>
          <a:stretch>
            <a:fillRect/>
          </a:stretch>
        </p:blipFill>
        <p:spPr>
          <a:xfrm>
            <a:off x="0" y="0"/>
            <a:ext cx="12191999" cy="6858000"/>
          </a:xfrm>
          <a:prstGeom prst="rect">
            <a:avLst/>
          </a:prstGeom>
          <a:noFill/>
          <a:ln>
            <a:noFill/>
          </a:ln>
        </p:spPr>
      </p:pic>
      <p:pic>
        <p:nvPicPr>
          <p:cNvPr id="238" name="Google Shape;238;p35"/>
          <p:cNvPicPr preferRelativeResize="0"/>
          <p:nvPr/>
        </p:nvPicPr>
        <p:blipFill>
          <a:blip r:embed="rId4">
            <a:alphaModFix/>
          </a:blip>
          <a:stretch>
            <a:fillRect/>
          </a:stretch>
        </p:blipFill>
        <p:spPr>
          <a:xfrm>
            <a:off x="170050" y="2085196"/>
            <a:ext cx="3635799" cy="3878204"/>
          </a:xfrm>
          <a:prstGeom prst="rect">
            <a:avLst/>
          </a:prstGeom>
          <a:noFill/>
          <a:ln>
            <a:noFill/>
          </a:ln>
        </p:spPr>
      </p:pic>
      <p:pic>
        <p:nvPicPr>
          <p:cNvPr id="239" name="Google Shape;239;p35"/>
          <p:cNvPicPr preferRelativeResize="0"/>
          <p:nvPr/>
        </p:nvPicPr>
        <p:blipFill>
          <a:blip r:embed="rId5">
            <a:alphaModFix/>
          </a:blip>
          <a:stretch>
            <a:fillRect/>
          </a:stretch>
        </p:blipFill>
        <p:spPr>
          <a:xfrm>
            <a:off x="3864175" y="591625"/>
            <a:ext cx="4333125" cy="3508324"/>
          </a:xfrm>
          <a:prstGeom prst="rect">
            <a:avLst/>
          </a:prstGeom>
          <a:noFill/>
          <a:ln>
            <a:noFill/>
          </a:ln>
        </p:spPr>
      </p:pic>
      <p:pic>
        <p:nvPicPr>
          <p:cNvPr id="240" name="Google Shape;240;p35"/>
          <p:cNvPicPr preferRelativeResize="0"/>
          <p:nvPr/>
        </p:nvPicPr>
        <p:blipFill>
          <a:blip r:embed="rId6">
            <a:alphaModFix/>
          </a:blip>
          <a:stretch>
            <a:fillRect/>
          </a:stretch>
        </p:blipFill>
        <p:spPr>
          <a:xfrm>
            <a:off x="8255625" y="2147025"/>
            <a:ext cx="3711751" cy="37117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6" name="Google Shape;246;p36"/>
          <p:cNvPicPr preferRelativeResize="0"/>
          <p:nvPr/>
        </p:nvPicPr>
        <p:blipFill>
          <a:blip r:embed="rId3">
            <a:alphaModFix/>
          </a:blip>
          <a:stretch>
            <a:fillRect/>
          </a:stretch>
        </p:blipFill>
        <p:spPr>
          <a:xfrm>
            <a:off x="274624" y="1285113"/>
            <a:ext cx="5167175" cy="4551900"/>
          </a:xfrm>
          <a:prstGeom prst="rect">
            <a:avLst/>
          </a:prstGeom>
          <a:noFill/>
          <a:ln>
            <a:noFill/>
          </a:ln>
        </p:spPr>
      </p:pic>
      <p:pic>
        <p:nvPicPr>
          <p:cNvPr id="247" name="Google Shape;247;p36"/>
          <p:cNvPicPr preferRelativeResize="0"/>
          <p:nvPr/>
        </p:nvPicPr>
        <p:blipFill rotWithShape="1">
          <a:blip r:embed="rId4">
            <a:alphaModFix/>
          </a:blip>
          <a:srcRect t="8252" b="11239"/>
          <a:stretch/>
        </p:blipFill>
        <p:spPr>
          <a:xfrm>
            <a:off x="5555786" y="1285113"/>
            <a:ext cx="6022496" cy="3404404"/>
          </a:xfrm>
          <a:prstGeom prst="rect">
            <a:avLst/>
          </a:prstGeom>
          <a:noFill/>
          <a:ln>
            <a:noFill/>
          </a:ln>
        </p:spPr>
      </p:pic>
      <p:sp>
        <p:nvSpPr>
          <p:cNvPr id="4" name="TextBox 3"/>
          <p:cNvSpPr txBox="1"/>
          <p:nvPr/>
        </p:nvSpPr>
        <p:spPr>
          <a:xfrm>
            <a:off x="4670854" y="605481"/>
            <a:ext cx="2335427" cy="338554"/>
          </a:xfrm>
          <a:prstGeom prst="rect">
            <a:avLst/>
          </a:prstGeom>
          <a:noFill/>
        </p:spPr>
        <p:txBody>
          <a:bodyPr wrap="square" rtlCol="0">
            <a:spAutoFit/>
          </a:bodyPr>
          <a:lstStyle/>
          <a:p>
            <a:r>
              <a:rPr lang="en-US" sz="1600" b="1" dirty="0"/>
              <a:t>ROCKFORD, ILLINOIS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7"/>
          <p:cNvPicPr preferRelativeResize="0"/>
          <p:nvPr/>
        </p:nvPicPr>
        <p:blipFill>
          <a:blip r:embed="rId3">
            <a:alphaModFix/>
          </a:blip>
          <a:stretch>
            <a:fillRect/>
          </a:stretch>
        </p:blipFill>
        <p:spPr>
          <a:xfrm>
            <a:off x="0" y="0"/>
            <a:ext cx="12191999" cy="6858000"/>
          </a:xfrm>
          <a:prstGeom prst="rect">
            <a:avLst/>
          </a:prstGeom>
          <a:noFill/>
          <a:ln>
            <a:noFill/>
          </a:ln>
        </p:spPr>
      </p:pic>
      <p:pic>
        <p:nvPicPr>
          <p:cNvPr id="253" name="Google Shape;253;p37"/>
          <p:cNvPicPr preferRelativeResize="0"/>
          <p:nvPr/>
        </p:nvPicPr>
        <p:blipFill>
          <a:blip r:embed="rId4">
            <a:alphaModFix/>
          </a:blip>
          <a:stretch>
            <a:fillRect/>
          </a:stretch>
        </p:blipFill>
        <p:spPr>
          <a:xfrm>
            <a:off x="220000" y="2074075"/>
            <a:ext cx="5804876" cy="3822605"/>
          </a:xfrm>
          <a:prstGeom prst="rect">
            <a:avLst/>
          </a:prstGeom>
          <a:noFill/>
          <a:ln>
            <a:noFill/>
          </a:ln>
        </p:spPr>
      </p:pic>
      <p:pic>
        <p:nvPicPr>
          <p:cNvPr id="254" name="Google Shape;254;p37"/>
          <p:cNvPicPr preferRelativeResize="0"/>
          <p:nvPr/>
        </p:nvPicPr>
        <p:blipFill>
          <a:blip r:embed="rId5">
            <a:alphaModFix/>
          </a:blip>
          <a:stretch>
            <a:fillRect/>
          </a:stretch>
        </p:blipFill>
        <p:spPr>
          <a:xfrm>
            <a:off x="6157700" y="1247525"/>
            <a:ext cx="5804875" cy="38971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p:nvPr/>
        </p:nvSpPr>
        <p:spPr>
          <a:xfrm>
            <a:off x="156950" y="193175"/>
            <a:ext cx="11880900" cy="552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2000">
                <a:solidFill>
                  <a:schemeClr val="dk1"/>
                </a:solidFill>
                <a:latin typeface="Cabin"/>
                <a:ea typeface="Cabin"/>
                <a:cs typeface="Cabin"/>
                <a:sym typeface="Cabin"/>
              </a:rPr>
              <a:t>•How does a Bahá’í facility express the teachings of Bahá'u'lláh to a casual visitor or interested inquirer?  How does it convey what Bahá’ís do as a community and the aims of those activities? How does it support believers in teaching the Cause?</a:t>
            </a:r>
            <a:endParaRPr sz="2000">
              <a:solidFill>
                <a:schemeClr val="dk1"/>
              </a:solidFill>
              <a:latin typeface="Cabin"/>
              <a:ea typeface="Cabin"/>
              <a:cs typeface="Cabin"/>
              <a:sym typeface="Cabin"/>
            </a:endParaRPr>
          </a:p>
          <a:p>
            <a:pPr marL="0" lvl="0" indent="0" algn="l" rtl="0">
              <a:lnSpc>
                <a:spcPct val="115000"/>
              </a:lnSpc>
              <a:spcBef>
                <a:spcPts val="600"/>
              </a:spcBef>
              <a:spcAft>
                <a:spcPts val="0"/>
              </a:spcAft>
              <a:buClr>
                <a:schemeClr val="dk1"/>
              </a:buClr>
              <a:buSzPts val="1100"/>
              <a:buFont typeface="Arial"/>
              <a:buNone/>
            </a:pPr>
            <a:r>
              <a:rPr lang="en-US" sz="2000">
                <a:solidFill>
                  <a:schemeClr val="dk1"/>
                </a:solidFill>
                <a:latin typeface="Cabin"/>
                <a:ea typeface="Cabin"/>
                <a:cs typeface="Cabin"/>
                <a:sym typeface="Cabin"/>
              </a:rPr>
              <a:t>•There are as many possibilities as there are facilities.  Some facilities, such as Eugene, Oregon have utilized outdoor space to create artistic expressions of Bahá’í writings in their gardens for passers-by to see.  Some have utilized walls with messages and art combined.  Some have used banners in windows with beautiful photographs and the Bahá’í writings, to reach the passers-by and the street traffic.  Some have included history of their community to share with visitors.  Some merely have a sign that reads Bahá’í Faith or Bahá’í Center.</a:t>
            </a:r>
            <a:endParaRPr sz="2000">
              <a:solidFill>
                <a:schemeClr val="dk1"/>
              </a:solidFill>
              <a:latin typeface="Cabin"/>
              <a:ea typeface="Cabin"/>
              <a:cs typeface="Cabin"/>
              <a:sym typeface="Cabin"/>
            </a:endParaRPr>
          </a:p>
          <a:p>
            <a:pPr marL="0" lvl="0" indent="0" algn="l" rtl="0">
              <a:lnSpc>
                <a:spcPct val="115000"/>
              </a:lnSpc>
              <a:spcBef>
                <a:spcPts val="600"/>
              </a:spcBef>
              <a:spcAft>
                <a:spcPts val="0"/>
              </a:spcAft>
              <a:buClr>
                <a:schemeClr val="dk1"/>
              </a:buClr>
              <a:buSzPts val="1100"/>
              <a:buFont typeface="Arial"/>
              <a:buNone/>
            </a:pPr>
            <a:r>
              <a:rPr lang="en-US" sz="2000">
                <a:solidFill>
                  <a:schemeClr val="dk1"/>
                </a:solidFill>
                <a:latin typeface="Cabin"/>
                <a:ea typeface="Cabin"/>
                <a:cs typeface="Cabin"/>
                <a:sym typeface="Cabin"/>
              </a:rPr>
              <a:t>•Whatever a community decides in regards to teaching walls, or windows will be predicated on the funds available in that community and the resources budgeted for their project.  The key point to remember is that the facilities serve the community and the Plan, and not the other way around.  </a:t>
            </a:r>
            <a:endParaRPr sz="2000">
              <a:solidFill>
                <a:schemeClr val="dk1"/>
              </a:solidFill>
              <a:latin typeface="Cabin"/>
              <a:ea typeface="Cabin"/>
              <a:cs typeface="Cabin"/>
              <a:sym typeface="Cabin"/>
            </a:endParaRPr>
          </a:p>
          <a:p>
            <a:pPr marL="0" lvl="0" indent="0" algn="l" rtl="0">
              <a:lnSpc>
                <a:spcPct val="115000"/>
              </a:lnSpc>
              <a:spcBef>
                <a:spcPts val="200"/>
              </a:spcBef>
              <a:spcAft>
                <a:spcPts val="0"/>
              </a:spcAft>
              <a:buClr>
                <a:schemeClr val="dk1"/>
              </a:buClr>
              <a:buSzPts val="1100"/>
              <a:buFont typeface="Arial"/>
              <a:buNone/>
            </a:pPr>
            <a:endParaRPr sz="2000">
              <a:solidFill>
                <a:schemeClr val="dk1"/>
              </a:solidFill>
              <a:latin typeface="Cabin"/>
              <a:ea typeface="Cabin"/>
              <a:cs typeface="Cabin"/>
              <a:sym typeface="Cabin"/>
            </a:endParaRPr>
          </a:p>
          <a:p>
            <a:pPr marL="0" lvl="0" indent="0" algn="l" rtl="0">
              <a:lnSpc>
                <a:spcPct val="115000"/>
              </a:lnSpc>
              <a:spcBef>
                <a:spcPts val="600"/>
              </a:spcBef>
              <a:spcAft>
                <a:spcPts val="0"/>
              </a:spcAft>
              <a:buClr>
                <a:schemeClr val="dk1"/>
              </a:buClr>
              <a:buSzPts val="1100"/>
              <a:buFont typeface="Arial"/>
              <a:buNone/>
            </a:pPr>
            <a:r>
              <a:rPr lang="en-US" sz="2000">
                <a:solidFill>
                  <a:schemeClr val="dk1"/>
                </a:solidFill>
                <a:latin typeface="Cabin"/>
                <a:ea typeface="Cabin"/>
                <a:cs typeface="Cabin"/>
                <a:sym typeface="Cabin"/>
              </a:rPr>
              <a:t>•WHO TO CONTACT FOR RESOURCES FOR YOUR TEACHING WALLS OR WINDOWS</a:t>
            </a:r>
            <a:endParaRPr sz="2000">
              <a:solidFill>
                <a:schemeClr val="dk1"/>
              </a:solidFill>
              <a:latin typeface="Cabin"/>
              <a:ea typeface="Cabin"/>
              <a:cs typeface="Cabin"/>
              <a:sym typeface="Cabin"/>
            </a:endParaRPr>
          </a:p>
          <a:p>
            <a:pPr marL="0" lvl="0" indent="0" algn="l" rtl="0">
              <a:lnSpc>
                <a:spcPct val="115000"/>
              </a:lnSpc>
              <a:spcBef>
                <a:spcPts val="600"/>
              </a:spcBef>
              <a:spcAft>
                <a:spcPts val="0"/>
              </a:spcAft>
              <a:buNone/>
            </a:pPr>
            <a:r>
              <a:rPr lang="en-US" sz="2000">
                <a:solidFill>
                  <a:schemeClr val="dk1"/>
                </a:solidFill>
                <a:latin typeface="Cabin"/>
                <a:ea typeface="Cabin"/>
                <a:cs typeface="Cabin"/>
                <a:sym typeface="Cabin"/>
              </a:rPr>
              <a:t>–ELLEN AT OFFICE OF COMMUNICATIONS (847) 733-3559</a:t>
            </a:r>
            <a:endParaRPr sz="2000">
              <a:latin typeface="Cabin"/>
              <a:ea typeface="Cabin"/>
              <a:cs typeface="Cabin"/>
              <a:sym typeface="Cabi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9"/>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SOME KEY CONSIDERATIONS:</a:t>
            </a:r>
            <a:endParaRPr/>
          </a:p>
        </p:txBody>
      </p:sp>
      <p:sp>
        <p:nvSpPr>
          <p:cNvPr id="265" name="Google Shape;265;p39"/>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2200"/>
              <a:buFont typeface="Arial"/>
              <a:buNone/>
            </a:pPr>
            <a:r>
              <a:rPr lang="en-US" sz="2400" b="0" i="1" u="none" strike="noStrike" cap="none">
                <a:solidFill>
                  <a:schemeClr val="dk1"/>
                </a:solidFill>
                <a:latin typeface="Cabin"/>
                <a:ea typeface="Cabin"/>
                <a:cs typeface="Cabin"/>
                <a:sym typeface="Cabin"/>
              </a:rPr>
              <a:t>Emergency Plans</a:t>
            </a:r>
            <a:endParaRPr sz="2400"/>
          </a:p>
          <a:p>
            <a:pPr marL="0" marR="0" lvl="0" indent="0" algn="l" rtl="0">
              <a:lnSpc>
                <a:spcPct val="120000"/>
              </a:lnSpc>
              <a:spcBef>
                <a:spcPts val="1000"/>
              </a:spcBef>
              <a:spcAft>
                <a:spcPts val="0"/>
              </a:spcAft>
              <a:buClr>
                <a:schemeClr val="accent1"/>
              </a:buClr>
              <a:buSzPts val="2200"/>
              <a:buFont typeface="Arial"/>
              <a:buNone/>
            </a:pPr>
            <a:r>
              <a:rPr lang="en-US" sz="2400" b="0" i="1" u="none" strike="noStrike" cap="none">
                <a:solidFill>
                  <a:schemeClr val="dk1"/>
                </a:solidFill>
                <a:latin typeface="Cabin"/>
                <a:ea typeface="Cabin"/>
                <a:cs typeface="Cabin"/>
                <a:sym typeface="Cabin"/>
              </a:rPr>
              <a:t>Rental of the </a:t>
            </a:r>
            <a:r>
              <a:rPr lang="en-US" sz="2400" i="1"/>
              <a:t>Bahá’í </a:t>
            </a:r>
            <a:r>
              <a:rPr lang="en-US" sz="2400" b="0" i="1" u="none" strike="noStrike" cap="none">
                <a:solidFill>
                  <a:schemeClr val="dk1"/>
                </a:solidFill>
                <a:latin typeface="Cabin"/>
                <a:ea typeface="Cabin"/>
                <a:cs typeface="Cabin"/>
                <a:sym typeface="Cabin"/>
              </a:rPr>
              <a:t>Facilities</a:t>
            </a:r>
            <a:endParaRPr sz="2400"/>
          </a:p>
          <a:p>
            <a:pPr marL="228600" marR="0" lvl="0" indent="-101600" algn="l" rtl="0">
              <a:lnSpc>
                <a:spcPct val="120000"/>
              </a:lnSpc>
              <a:spcBef>
                <a:spcPts val="1000"/>
              </a:spcBef>
              <a:spcAft>
                <a:spcPts val="0"/>
              </a:spcAft>
              <a:buClr>
                <a:schemeClr val="accent1"/>
              </a:buClr>
              <a:buSzPts val="2000"/>
              <a:buFont typeface="Arial"/>
              <a:buNone/>
            </a:pPr>
            <a:endParaRPr sz="2400" b="0" i="0" u="none" strike="noStrike" cap="none">
              <a:solidFill>
                <a:schemeClr val="dk1"/>
              </a:solidFill>
              <a:latin typeface="Cabin"/>
              <a:ea typeface="Cabin"/>
              <a:cs typeface="Cabin"/>
              <a:sym typeface="Cabi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0"/>
          <p:cNvSpPr txBox="1">
            <a:spLocks noGrp="1"/>
          </p:cNvSpPr>
          <p:nvPr>
            <p:ph type="title"/>
          </p:nvPr>
        </p:nvSpPr>
        <p:spPr>
          <a:xfrm>
            <a:off x="1451575" y="804524"/>
            <a:ext cx="9603300" cy="81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EMERGENCY PLANS</a:t>
            </a:r>
            <a:endParaRPr/>
          </a:p>
        </p:txBody>
      </p:sp>
      <p:sp>
        <p:nvSpPr>
          <p:cNvPr id="271" name="Google Shape;271;p40"/>
          <p:cNvSpPr txBox="1">
            <a:spLocks noGrp="1"/>
          </p:cNvSpPr>
          <p:nvPr>
            <p:ph type="body" idx="1"/>
          </p:nvPr>
        </p:nvSpPr>
        <p:spPr>
          <a:xfrm>
            <a:off x="476250" y="2015725"/>
            <a:ext cx="11277600" cy="3450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1400"/>
              <a:buFont typeface="Arial"/>
              <a:buNone/>
            </a:pPr>
            <a:r>
              <a:rPr lang="en-US" sz="2400" i="1"/>
              <a:t>“</a:t>
            </a:r>
            <a:r>
              <a:rPr lang="en-US" sz="2400" b="0" i="1" u="none" strike="noStrike" cap="none">
                <a:solidFill>
                  <a:schemeClr val="dk1"/>
                </a:solidFill>
                <a:latin typeface="Cabin"/>
                <a:ea typeface="Cabin"/>
                <a:cs typeface="Cabin"/>
                <a:sym typeface="Cabin"/>
              </a:rPr>
              <a:t>See what catastrophes overwhelm mankind.</a:t>
            </a:r>
            <a:r>
              <a:rPr lang="en-US" sz="2400" i="1"/>
              <a:t>”</a:t>
            </a:r>
            <a:r>
              <a:rPr lang="en-US" sz="2400" b="0" i="1" u="none" strike="noStrike" cap="none">
                <a:solidFill>
                  <a:schemeClr val="dk1"/>
                </a:solidFill>
                <a:latin typeface="Cabin"/>
                <a:ea typeface="Cabin"/>
                <a:cs typeface="Cabin"/>
                <a:sym typeface="Cabin"/>
              </a:rPr>
              <a:t>   </a:t>
            </a:r>
            <a:r>
              <a:rPr lang="en-US" sz="2400" i="1"/>
              <a:t>‘</a:t>
            </a:r>
            <a:r>
              <a:rPr lang="en-US" sz="2400" b="0" i="0" u="none" strike="noStrike" cap="none">
                <a:solidFill>
                  <a:schemeClr val="dk1"/>
                </a:solidFill>
                <a:latin typeface="Cabin"/>
                <a:ea typeface="Cabin"/>
                <a:cs typeface="Cabin"/>
                <a:sym typeface="Cabin"/>
              </a:rPr>
              <a:t>Abdu’l-Bah</a:t>
            </a:r>
            <a:r>
              <a:rPr lang="en-US" sz="2400"/>
              <a:t>á</a:t>
            </a:r>
            <a:endParaRPr sz="2400" b="0" i="1" u="none" strike="noStrike" cap="none">
              <a:solidFill>
                <a:schemeClr val="dk1"/>
              </a:solidFill>
              <a:latin typeface="Cabin"/>
              <a:ea typeface="Cabin"/>
              <a:cs typeface="Cabin"/>
              <a:sym typeface="Cabin"/>
            </a:endParaRPr>
          </a:p>
          <a:p>
            <a:pPr marL="228600" marR="0" lvl="0" indent="-254000" algn="l" rtl="0">
              <a:lnSpc>
                <a:spcPct val="120000"/>
              </a:lnSpc>
              <a:spcBef>
                <a:spcPts val="1000"/>
              </a:spcBef>
              <a:spcAft>
                <a:spcPts val="0"/>
              </a:spcAft>
              <a:buClr>
                <a:schemeClr val="accent1"/>
              </a:buClr>
              <a:buSzPts val="2400"/>
              <a:buFont typeface="Arial"/>
              <a:buChar char="•"/>
            </a:pPr>
            <a:r>
              <a:rPr lang="en-US" sz="2400" b="0" i="0" u="none" strike="noStrike" cap="none">
                <a:solidFill>
                  <a:schemeClr val="dk1"/>
                </a:solidFill>
                <a:latin typeface="Cabin"/>
                <a:ea typeface="Cabin"/>
                <a:cs typeface="Cabin"/>
                <a:sym typeface="Cabin"/>
              </a:rPr>
              <a:t>BCA has prepared “Emergency Operations Planning Manual”</a:t>
            </a:r>
            <a:endParaRPr sz="2400"/>
          </a:p>
          <a:p>
            <a:pPr marL="685800" marR="0" lvl="1" indent="-266700" algn="l" rtl="0">
              <a:lnSpc>
                <a:spcPct val="120000"/>
              </a:lnSpc>
              <a:spcBef>
                <a:spcPts val="500"/>
              </a:spcBef>
              <a:spcAft>
                <a:spcPts val="0"/>
              </a:spcAft>
              <a:buClr>
                <a:schemeClr val="accent1"/>
              </a:buClr>
              <a:buSzPts val="2400"/>
              <a:buFont typeface="Arial"/>
              <a:buChar char="•"/>
            </a:pPr>
            <a:r>
              <a:rPr lang="en-US" sz="2400" b="0" i="0" u="none" strike="noStrike" cap="none">
                <a:solidFill>
                  <a:schemeClr val="dk1"/>
                </a:solidFill>
                <a:latin typeface="Cabin"/>
                <a:ea typeface="Cabin"/>
                <a:cs typeface="Cabin"/>
                <a:sym typeface="Cabin"/>
              </a:rPr>
              <a:t>Available on BCA website</a:t>
            </a:r>
            <a:endParaRPr sz="2400"/>
          </a:p>
          <a:p>
            <a:pPr marL="685800" marR="0" lvl="1" indent="-266700" algn="l" rtl="0">
              <a:lnSpc>
                <a:spcPct val="120000"/>
              </a:lnSpc>
              <a:spcBef>
                <a:spcPts val="500"/>
              </a:spcBef>
              <a:spcAft>
                <a:spcPts val="0"/>
              </a:spcAft>
              <a:buClr>
                <a:schemeClr val="accent1"/>
              </a:buClr>
              <a:buSzPts val="2400"/>
              <a:buFont typeface="Arial"/>
              <a:buChar char="•"/>
            </a:pPr>
            <a:r>
              <a:rPr lang="en-US" sz="2400" b="0" i="0" u="none" strike="noStrike" cap="none">
                <a:solidFill>
                  <a:schemeClr val="dk1"/>
                </a:solidFill>
                <a:latin typeface="Cabin"/>
                <a:ea typeface="Cabin"/>
                <a:cs typeface="Cabin"/>
                <a:sym typeface="Cabin"/>
              </a:rPr>
              <a:t>Article in January/February 2018 issue of </a:t>
            </a:r>
            <a:r>
              <a:rPr lang="en-US" sz="2400" b="0" i="1" u="none" strike="noStrike" cap="none">
                <a:solidFill>
                  <a:schemeClr val="dk1"/>
                </a:solidFill>
                <a:latin typeface="Cabin"/>
                <a:ea typeface="Cabin"/>
                <a:cs typeface="Cabin"/>
                <a:sym typeface="Cabin"/>
              </a:rPr>
              <a:t>The American </a:t>
            </a:r>
            <a:r>
              <a:rPr lang="en-US" sz="2400" i="1"/>
              <a:t>Bahá’í </a:t>
            </a:r>
            <a:endParaRPr sz="2400"/>
          </a:p>
          <a:p>
            <a:pPr marL="228600" marR="0" lvl="0" indent="-254000" algn="l" rtl="0">
              <a:lnSpc>
                <a:spcPct val="120000"/>
              </a:lnSpc>
              <a:spcBef>
                <a:spcPts val="1000"/>
              </a:spcBef>
              <a:spcAft>
                <a:spcPts val="0"/>
              </a:spcAft>
              <a:buClr>
                <a:schemeClr val="accent1"/>
              </a:buClr>
              <a:buSzPts val="2400"/>
              <a:buFont typeface="Arial"/>
              <a:buChar char="•"/>
            </a:pPr>
            <a:r>
              <a:rPr lang="en-US" sz="2400" b="0" i="0" u="none" strike="noStrike" cap="none">
                <a:solidFill>
                  <a:schemeClr val="dk1"/>
                </a:solidFill>
                <a:latin typeface="Cabin"/>
                <a:ea typeface="Cabin"/>
                <a:cs typeface="Cabin"/>
                <a:sym typeface="Cabin"/>
              </a:rPr>
              <a:t>Reviewed federal guidelines, best practices and consulted with National Assembly</a:t>
            </a:r>
            <a:r>
              <a:rPr lang="en-US" sz="2400"/>
              <a:t>’s</a:t>
            </a:r>
            <a:r>
              <a:rPr lang="en-US" sz="2400" b="0" i="0" u="none" strike="noStrike" cap="none">
                <a:solidFill>
                  <a:schemeClr val="dk1"/>
                </a:solidFill>
                <a:latin typeface="Cabin"/>
                <a:ea typeface="Cabin"/>
                <a:cs typeface="Cabin"/>
                <a:sym typeface="Cabin"/>
              </a:rPr>
              <a:t> Development and office of Public Safety</a:t>
            </a:r>
            <a:endParaRPr sz="2400"/>
          </a:p>
          <a:p>
            <a:pPr marL="228600" marR="0" lvl="0" indent="-254000" algn="l" rtl="0">
              <a:lnSpc>
                <a:spcPct val="120000"/>
              </a:lnSpc>
              <a:spcBef>
                <a:spcPts val="1000"/>
              </a:spcBef>
              <a:spcAft>
                <a:spcPts val="0"/>
              </a:spcAft>
              <a:buClr>
                <a:schemeClr val="accent1"/>
              </a:buClr>
              <a:buSzPts val="2400"/>
              <a:buFont typeface="Arial"/>
              <a:buChar char="•"/>
            </a:pPr>
            <a:r>
              <a:rPr lang="en-US" sz="2400" b="0" i="0" u="none" strike="noStrike" cap="none">
                <a:solidFill>
                  <a:schemeClr val="dk1"/>
                </a:solidFill>
                <a:latin typeface="Cabin"/>
                <a:ea typeface="Cabin"/>
                <a:cs typeface="Cabin"/>
                <a:sym typeface="Cabin"/>
              </a:rPr>
              <a:t>Each community can develop own plans to respond to emergencies, based on tested set of principles and actual experiences</a:t>
            </a:r>
            <a:endParaRPr sz="2400"/>
          </a:p>
          <a:p>
            <a:pPr marL="228600" marR="0" lvl="0" indent="-101600" algn="l" rtl="0">
              <a:lnSpc>
                <a:spcPct val="120000"/>
              </a:lnSpc>
              <a:spcBef>
                <a:spcPts val="1000"/>
              </a:spcBef>
              <a:spcAft>
                <a:spcPts val="0"/>
              </a:spcAft>
              <a:buClr>
                <a:schemeClr val="accent1"/>
              </a:buClr>
              <a:buSzPts val="2000"/>
              <a:buFont typeface="Arial"/>
              <a:buNone/>
            </a:pPr>
            <a:endParaRPr sz="24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fade">
                                      <p:cBhvr>
                                        <p:cTn id="7" dur="10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xEl>
                                              <p:pRg st="1" end="1"/>
                                            </p:txEl>
                                          </p:spTgt>
                                        </p:tgtEl>
                                        <p:attrNameLst>
                                          <p:attrName>style.visibility</p:attrName>
                                        </p:attrNameLst>
                                      </p:cBhvr>
                                      <p:to>
                                        <p:strVal val="visible"/>
                                      </p:to>
                                    </p:set>
                                    <p:animEffect transition="in" filter="fade">
                                      <p:cBhvr>
                                        <p:cTn id="12" dur="1000"/>
                                        <p:tgtEl>
                                          <p:spTgt spid="2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1">
                                            <p:txEl>
                                              <p:pRg st="2" end="2"/>
                                            </p:txEl>
                                          </p:spTgt>
                                        </p:tgtEl>
                                        <p:attrNameLst>
                                          <p:attrName>style.visibility</p:attrName>
                                        </p:attrNameLst>
                                      </p:cBhvr>
                                      <p:to>
                                        <p:strVal val="visible"/>
                                      </p:to>
                                    </p:set>
                                    <p:animEffect transition="in" filter="fade">
                                      <p:cBhvr>
                                        <p:cTn id="17" dur="1000"/>
                                        <p:tgtEl>
                                          <p:spTgt spid="2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
                                            <p:txEl>
                                              <p:pRg st="3" end="3"/>
                                            </p:txEl>
                                          </p:spTgt>
                                        </p:tgtEl>
                                        <p:attrNameLst>
                                          <p:attrName>style.visibility</p:attrName>
                                        </p:attrNameLst>
                                      </p:cBhvr>
                                      <p:to>
                                        <p:strVal val="visible"/>
                                      </p:to>
                                    </p:set>
                                    <p:animEffect transition="in" filter="fade">
                                      <p:cBhvr>
                                        <p:cTn id="22" dur="1000"/>
                                        <p:tgtEl>
                                          <p:spTgt spid="2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1">
                                            <p:txEl>
                                              <p:pRg st="4" end="4"/>
                                            </p:txEl>
                                          </p:spTgt>
                                        </p:tgtEl>
                                        <p:attrNameLst>
                                          <p:attrName>style.visibility</p:attrName>
                                        </p:attrNameLst>
                                      </p:cBhvr>
                                      <p:to>
                                        <p:strVal val="visible"/>
                                      </p:to>
                                    </p:set>
                                    <p:animEffect transition="in" filter="fade">
                                      <p:cBhvr>
                                        <p:cTn id="27" dur="1000"/>
                                        <p:tgtEl>
                                          <p:spTgt spid="2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1">
                                            <p:txEl>
                                              <p:pRg st="5" end="5"/>
                                            </p:txEl>
                                          </p:spTgt>
                                        </p:tgtEl>
                                        <p:attrNameLst>
                                          <p:attrName>style.visibility</p:attrName>
                                        </p:attrNameLst>
                                      </p:cBhvr>
                                      <p:to>
                                        <p:strVal val="visible"/>
                                      </p:to>
                                    </p:set>
                                    <p:animEffect transition="in" filter="fade">
                                      <p:cBhvr>
                                        <p:cTn id="32" dur="1000"/>
                                        <p:tgtEl>
                                          <p:spTgt spid="27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1">
                                            <p:txEl>
                                              <p:pRg st="6" end="6"/>
                                            </p:txEl>
                                          </p:spTgt>
                                        </p:tgtEl>
                                        <p:attrNameLst>
                                          <p:attrName>style.visibility</p:attrName>
                                        </p:attrNameLst>
                                      </p:cBhvr>
                                      <p:to>
                                        <p:strVal val="visible"/>
                                      </p:to>
                                    </p:set>
                                    <p:animEffect transition="in" filter="fade">
                                      <p:cBhvr>
                                        <p:cTn id="37" dur="1000"/>
                                        <p:tgtEl>
                                          <p:spTgt spid="2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EMERGENCY PLANS</a:t>
            </a:r>
            <a:endParaRPr/>
          </a:p>
        </p:txBody>
      </p:sp>
      <p:sp>
        <p:nvSpPr>
          <p:cNvPr id="277" name="Google Shape;277;p41"/>
          <p:cNvSpPr txBox="1">
            <a:spLocks noGrp="1"/>
          </p:cNvSpPr>
          <p:nvPr>
            <p:ph type="body" idx="1"/>
          </p:nvPr>
        </p:nvSpPr>
        <p:spPr>
          <a:xfrm>
            <a:off x="266700" y="2015725"/>
            <a:ext cx="11639700" cy="3450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2000"/>
              <a:buFont typeface="Arial"/>
              <a:buNone/>
            </a:pPr>
            <a:r>
              <a:rPr lang="en-US" sz="2600" b="0" i="0" u="none" strike="noStrike" cap="none">
                <a:solidFill>
                  <a:schemeClr val="dk1"/>
                </a:solidFill>
                <a:latin typeface="Cabin"/>
                <a:ea typeface="Cabin"/>
                <a:cs typeface="Cabin"/>
                <a:sym typeface="Cabin"/>
              </a:rPr>
              <a:t>“Emergency Operations Planning Manual”</a:t>
            </a:r>
            <a:endParaRPr sz="2600"/>
          </a:p>
          <a:p>
            <a:pPr marL="228600" marR="0" lvl="0" indent="-266700" algn="l" rtl="0">
              <a:lnSpc>
                <a:spcPct val="120000"/>
              </a:lnSpc>
              <a:spcBef>
                <a:spcPts val="10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Offers a series of templates to help gather key facts, appoint teams for planning and emergency response, identify local resources that can assist</a:t>
            </a:r>
            <a:endParaRPr sz="2600"/>
          </a:p>
          <a:p>
            <a:pPr marL="228600" marR="0" lvl="0" indent="-266700" algn="l" rtl="0">
              <a:lnSpc>
                <a:spcPct val="120000"/>
              </a:lnSpc>
              <a:spcBef>
                <a:spcPts val="10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Sets out the elements of an emergency action plan, and needed trainings</a:t>
            </a:r>
            <a:endParaRPr sz="2600"/>
          </a:p>
          <a:p>
            <a:pPr marL="228600" marR="0" lvl="0" indent="-266700" algn="l" rtl="0">
              <a:lnSpc>
                <a:spcPct val="120000"/>
              </a:lnSpc>
              <a:spcBef>
                <a:spcPts val="10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Includes information on recognizing and handling specific types of emergencies, from fire, natural disasters, acts of violence and other emergencies</a:t>
            </a:r>
            <a:endParaRPr sz="2600"/>
          </a:p>
          <a:p>
            <a:pPr marL="228600" marR="0" lvl="0" indent="-101600" algn="l" rtl="0">
              <a:lnSpc>
                <a:spcPct val="120000"/>
              </a:lnSpc>
              <a:spcBef>
                <a:spcPts val="1000"/>
              </a:spcBef>
              <a:spcAft>
                <a:spcPts val="0"/>
              </a:spcAft>
              <a:buClr>
                <a:schemeClr val="accent1"/>
              </a:buClr>
              <a:buSzPts val="2000"/>
              <a:buFont typeface="Arial"/>
              <a:buNone/>
            </a:pPr>
            <a:endParaRPr sz="26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Effect transition="in" filter="fade">
                                      <p:cBhvr>
                                        <p:cTn id="7" dur="1000"/>
                                        <p:tgtEl>
                                          <p:spTgt spid="2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
                                            <p:txEl>
                                              <p:pRg st="1" end="1"/>
                                            </p:txEl>
                                          </p:spTgt>
                                        </p:tgtEl>
                                        <p:attrNameLst>
                                          <p:attrName>style.visibility</p:attrName>
                                        </p:attrNameLst>
                                      </p:cBhvr>
                                      <p:to>
                                        <p:strVal val="visible"/>
                                      </p:to>
                                    </p:set>
                                    <p:animEffect transition="in" filter="fade">
                                      <p:cBhvr>
                                        <p:cTn id="12" dur="1000"/>
                                        <p:tgtEl>
                                          <p:spTgt spid="2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7">
                                            <p:txEl>
                                              <p:pRg st="2" end="2"/>
                                            </p:txEl>
                                          </p:spTgt>
                                        </p:tgtEl>
                                        <p:attrNameLst>
                                          <p:attrName>style.visibility</p:attrName>
                                        </p:attrNameLst>
                                      </p:cBhvr>
                                      <p:to>
                                        <p:strVal val="visible"/>
                                      </p:to>
                                    </p:set>
                                    <p:animEffect transition="in" filter="fade">
                                      <p:cBhvr>
                                        <p:cTn id="17" dur="1000"/>
                                        <p:tgtEl>
                                          <p:spTgt spid="2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
                                            <p:txEl>
                                              <p:pRg st="3" end="3"/>
                                            </p:txEl>
                                          </p:spTgt>
                                        </p:tgtEl>
                                        <p:attrNameLst>
                                          <p:attrName>style.visibility</p:attrName>
                                        </p:attrNameLst>
                                      </p:cBhvr>
                                      <p:to>
                                        <p:strVal val="visible"/>
                                      </p:to>
                                    </p:set>
                                    <p:animEffect transition="in" filter="fade">
                                      <p:cBhvr>
                                        <p:cTn id="22" dur="1000"/>
                                        <p:tgtEl>
                                          <p:spTgt spid="2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7">
                                            <p:txEl>
                                              <p:pRg st="4" end="4"/>
                                            </p:txEl>
                                          </p:spTgt>
                                        </p:tgtEl>
                                        <p:attrNameLst>
                                          <p:attrName>style.visibility</p:attrName>
                                        </p:attrNameLst>
                                      </p:cBhvr>
                                      <p:to>
                                        <p:strVal val="visible"/>
                                      </p:to>
                                    </p:set>
                                    <p:animEffect transition="in" filter="fade">
                                      <p:cBhvr>
                                        <p:cTn id="27" dur="1000"/>
                                        <p:tgtEl>
                                          <p:spTgt spid="27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5"/>
          <p:cNvSpPr txBox="1">
            <a:spLocks noGrp="1"/>
          </p:cNvSpPr>
          <p:nvPr>
            <p:ph type="title"/>
          </p:nvPr>
        </p:nvSpPr>
        <p:spPr>
          <a:xfrm>
            <a:off x="1451567" y="1146119"/>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a:t>BAHÁ’Í </a:t>
            </a:r>
            <a:r>
              <a:rPr lang="en-US" sz="3200" b="0" i="0" u="none" strike="noStrike" cap="none">
                <a:solidFill>
                  <a:schemeClr val="dk1"/>
                </a:solidFill>
                <a:latin typeface="Cabin"/>
                <a:ea typeface="Cabin"/>
                <a:cs typeface="Cabin"/>
                <a:sym typeface="Cabin"/>
              </a:rPr>
              <a:t>CENTER ASSISTANCE C</a:t>
            </a:r>
            <a:r>
              <a:rPr lang="en-US"/>
              <a:t>OR</a:t>
            </a:r>
            <a:r>
              <a:rPr lang="en-US" sz="3200" b="0" i="0" u="none" strike="noStrike" cap="none">
                <a:solidFill>
                  <a:schemeClr val="dk1"/>
                </a:solidFill>
                <a:latin typeface="Cabin"/>
                <a:ea typeface="Cabin"/>
                <a:cs typeface="Cabin"/>
                <a:sym typeface="Cabin"/>
              </a:rPr>
              <a:t>P</a:t>
            </a:r>
            <a:endParaRPr/>
          </a:p>
        </p:txBody>
      </p:sp>
      <p:sp>
        <p:nvSpPr>
          <p:cNvPr id="113" name="Google Shape;113;p15"/>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US" sz="3000" b="0" i="0" u="none" strike="noStrike" cap="none">
                <a:solidFill>
                  <a:schemeClr val="dk1"/>
                </a:solidFill>
                <a:latin typeface="Cabin"/>
                <a:ea typeface="Cabin"/>
                <a:cs typeface="Cabin"/>
                <a:sym typeface="Cabin"/>
              </a:rPr>
              <a:t>An Agency of The National Spiritual Assembly of </a:t>
            </a:r>
            <a:r>
              <a:rPr lang="en-US" sz="3000"/>
              <a:t>Bahá’ís</a:t>
            </a:r>
            <a:r>
              <a:rPr lang="en-US" sz="3000" b="0" i="0" u="none" strike="noStrike" cap="none">
                <a:solidFill>
                  <a:schemeClr val="dk1"/>
                </a:solidFill>
                <a:latin typeface="Cabin"/>
                <a:ea typeface="Cabin"/>
                <a:cs typeface="Cabin"/>
                <a:sym typeface="Cabin"/>
              </a:rPr>
              <a:t> of the United States (NSA)</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2"/>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RENTAL OF </a:t>
            </a:r>
            <a:r>
              <a:rPr lang="en-US"/>
              <a:t>BAHÁ’Í </a:t>
            </a:r>
            <a:r>
              <a:rPr lang="en-US" sz="3200" b="0" i="0" u="none" strike="noStrike" cap="none">
                <a:solidFill>
                  <a:schemeClr val="dk1"/>
                </a:solidFill>
                <a:latin typeface="Cabin"/>
                <a:ea typeface="Cabin"/>
                <a:cs typeface="Cabin"/>
                <a:sym typeface="Cabin"/>
              </a:rPr>
              <a:t>FACILITY</a:t>
            </a:r>
            <a:endParaRPr/>
          </a:p>
        </p:txBody>
      </p:sp>
      <p:sp>
        <p:nvSpPr>
          <p:cNvPr id="283" name="Google Shape;283;p42"/>
          <p:cNvSpPr txBox="1">
            <a:spLocks noGrp="1"/>
          </p:cNvSpPr>
          <p:nvPr>
            <p:ph type="body" idx="1"/>
          </p:nvPr>
        </p:nvSpPr>
        <p:spPr>
          <a:xfrm>
            <a:off x="1451575" y="2015725"/>
            <a:ext cx="10465500" cy="3450600"/>
          </a:xfrm>
          <a:prstGeom prst="rect">
            <a:avLst/>
          </a:prstGeom>
          <a:noFill/>
          <a:ln>
            <a:noFill/>
          </a:ln>
        </p:spPr>
        <p:txBody>
          <a:bodyPr spcFirstLastPara="1" wrap="square" lIns="91425" tIns="45700" rIns="91425" bIns="45700" anchor="t" anchorCtr="0">
            <a:noAutofit/>
          </a:bodyPr>
          <a:lstStyle/>
          <a:p>
            <a:pPr marL="228600" marR="0" lvl="0" indent="-260350" algn="l" rtl="0">
              <a:lnSpc>
                <a:spcPct val="120000"/>
              </a:lnSpc>
              <a:spcBef>
                <a:spcPts val="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Raises complex issues about </a:t>
            </a:r>
            <a:endParaRPr sz="2500"/>
          </a:p>
          <a:p>
            <a:pPr marL="685800" marR="0" lvl="1" indent="-273050" algn="l" rtl="0">
              <a:lnSpc>
                <a:spcPct val="12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Federal. State, Local and Property Tax </a:t>
            </a:r>
            <a:endParaRPr sz="2500"/>
          </a:p>
          <a:p>
            <a:pPr marL="685800" marR="0" lvl="1" indent="-273050" algn="l" rtl="0">
              <a:lnSpc>
                <a:spcPct val="12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Insurance issues </a:t>
            </a:r>
            <a:endParaRPr sz="2500"/>
          </a:p>
          <a:p>
            <a:pPr marL="228600" marR="0" lvl="0" indent="-260350" algn="l" rtl="0">
              <a:lnSpc>
                <a:spcPct val="120000"/>
              </a:lnSpc>
              <a:spcBef>
                <a:spcPts val="10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Before renting its facility, a Local Spiritual Assembly or Registered Group should consult on the issues described below with:</a:t>
            </a:r>
            <a:endParaRPr sz="2500"/>
          </a:p>
          <a:p>
            <a:pPr marL="685800" marR="0" lvl="1" indent="-273050" algn="l" rtl="0">
              <a:lnSpc>
                <a:spcPct val="12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An experienced local tax attorney or accountant on the tax issues;</a:t>
            </a:r>
            <a:endParaRPr sz="2500"/>
          </a:p>
          <a:p>
            <a:pPr marL="685800" marR="0" lvl="1" indent="-273050" algn="l" rtl="0">
              <a:lnSpc>
                <a:spcPct val="12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An experienced real estate attorney on the zoning issues; and,</a:t>
            </a:r>
            <a:endParaRPr sz="2500"/>
          </a:p>
          <a:p>
            <a:pPr marL="685800" marR="0" lvl="1" indent="-273050" algn="l" rtl="0">
              <a:lnSpc>
                <a:spcPct val="12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An experienced insurance broker or agent on the insurance issues.</a:t>
            </a:r>
            <a:endParaRPr sz="2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Effect transition="in" filter="fade">
                                      <p:cBhvr>
                                        <p:cTn id="7" dur="1000"/>
                                        <p:tgtEl>
                                          <p:spTgt spid="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
                                            <p:txEl>
                                              <p:pRg st="1" end="1"/>
                                            </p:txEl>
                                          </p:spTgt>
                                        </p:tgtEl>
                                        <p:attrNameLst>
                                          <p:attrName>style.visibility</p:attrName>
                                        </p:attrNameLst>
                                      </p:cBhvr>
                                      <p:to>
                                        <p:strVal val="visible"/>
                                      </p:to>
                                    </p:set>
                                    <p:animEffect transition="in" filter="fade">
                                      <p:cBhvr>
                                        <p:cTn id="12" dur="1000"/>
                                        <p:tgtEl>
                                          <p:spTgt spid="2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
                                            <p:txEl>
                                              <p:pRg st="2" end="2"/>
                                            </p:txEl>
                                          </p:spTgt>
                                        </p:tgtEl>
                                        <p:attrNameLst>
                                          <p:attrName>style.visibility</p:attrName>
                                        </p:attrNameLst>
                                      </p:cBhvr>
                                      <p:to>
                                        <p:strVal val="visible"/>
                                      </p:to>
                                    </p:set>
                                    <p:animEffect transition="in" filter="fade">
                                      <p:cBhvr>
                                        <p:cTn id="17" dur="1000"/>
                                        <p:tgtEl>
                                          <p:spTgt spid="2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
                                            <p:txEl>
                                              <p:pRg st="3" end="3"/>
                                            </p:txEl>
                                          </p:spTgt>
                                        </p:tgtEl>
                                        <p:attrNameLst>
                                          <p:attrName>style.visibility</p:attrName>
                                        </p:attrNameLst>
                                      </p:cBhvr>
                                      <p:to>
                                        <p:strVal val="visible"/>
                                      </p:to>
                                    </p:set>
                                    <p:animEffect transition="in" filter="fade">
                                      <p:cBhvr>
                                        <p:cTn id="22" dur="1000"/>
                                        <p:tgtEl>
                                          <p:spTgt spid="2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3">
                                            <p:txEl>
                                              <p:pRg st="4" end="4"/>
                                            </p:txEl>
                                          </p:spTgt>
                                        </p:tgtEl>
                                        <p:attrNameLst>
                                          <p:attrName>style.visibility</p:attrName>
                                        </p:attrNameLst>
                                      </p:cBhvr>
                                      <p:to>
                                        <p:strVal val="visible"/>
                                      </p:to>
                                    </p:set>
                                    <p:animEffect transition="in" filter="fade">
                                      <p:cBhvr>
                                        <p:cTn id="27" dur="1000"/>
                                        <p:tgtEl>
                                          <p:spTgt spid="2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3">
                                            <p:txEl>
                                              <p:pRg st="5" end="5"/>
                                            </p:txEl>
                                          </p:spTgt>
                                        </p:tgtEl>
                                        <p:attrNameLst>
                                          <p:attrName>style.visibility</p:attrName>
                                        </p:attrNameLst>
                                      </p:cBhvr>
                                      <p:to>
                                        <p:strVal val="visible"/>
                                      </p:to>
                                    </p:set>
                                    <p:animEffect transition="in" filter="fade">
                                      <p:cBhvr>
                                        <p:cTn id="32" dur="1000"/>
                                        <p:tgtEl>
                                          <p:spTgt spid="2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3">
                                            <p:txEl>
                                              <p:pRg st="6" end="6"/>
                                            </p:txEl>
                                          </p:spTgt>
                                        </p:tgtEl>
                                        <p:attrNameLst>
                                          <p:attrName>style.visibility</p:attrName>
                                        </p:attrNameLst>
                                      </p:cBhvr>
                                      <p:to>
                                        <p:strVal val="visible"/>
                                      </p:to>
                                    </p:set>
                                    <p:animEffect transition="in" filter="fade">
                                      <p:cBhvr>
                                        <p:cTn id="37" dur="1000"/>
                                        <p:tgtEl>
                                          <p:spTgt spid="2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3"/>
          <p:cNvSpPr txBox="1">
            <a:spLocks noGrp="1"/>
          </p:cNvSpPr>
          <p:nvPr>
            <p:ph type="title"/>
          </p:nvPr>
        </p:nvSpPr>
        <p:spPr>
          <a:xfrm>
            <a:off x="1428479" y="1142619"/>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RENTAL OF </a:t>
            </a:r>
            <a:r>
              <a:rPr lang="en-US"/>
              <a:t>BAHÁ’Í</a:t>
            </a:r>
            <a:r>
              <a:rPr lang="en-US" sz="3200" b="0" i="0" u="none" strike="noStrike" cap="none">
                <a:solidFill>
                  <a:schemeClr val="dk1"/>
                </a:solidFill>
                <a:latin typeface="Cabin"/>
                <a:ea typeface="Cabin"/>
                <a:cs typeface="Cabin"/>
                <a:sym typeface="Cabin"/>
              </a:rPr>
              <a:t> FACILITY</a:t>
            </a:r>
            <a:endParaRPr/>
          </a:p>
        </p:txBody>
      </p:sp>
      <p:sp>
        <p:nvSpPr>
          <p:cNvPr id="289" name="Google Shape;289;p43"/>
          <p:cNvSpPr txBox="1">
            <a:spLocks noGrp="1"/>
          </p:cNvSpPr>
          <p:nvPr>
            <p:ph type="body" idx="1"/>
          </p:nvPr>
        </p:nvSpPr>
        <p:spPr>
          <a:xfrm>
            <a:off x="639925" y="2015725"/>
            <a:ext cx="11180400" cy="4202400"/>
          </a:xfrm>
          <a:prstGeom prst="rect">
            <a:avLst/>
          </a:prstGeom>
          <a:noFill/>
          <a:ln>
            <a:noFill/>
          </a:ln>
        </p:spPr>
        <p:txBody>
          <a:bodyPr spcFirstLastPara="1" wrap="square" lIns="91425" tIns="45700" rIns="91425" bIns="45700" anchor="t" anchorCtr="0">
            <a:noAutofit/>
          </a:bodyPr>
          <a:lstStyle/>
          <a:p>
            <a:pPr marL="228600" marR="0" lvl="0" indent="-241300" algn="l" rtl="0">
              <a:lnSpc>
                <a:spcPct val="120000"/>
              </a:lnSpc>
              <a:spcBef>
                <a:spcPts val="0"/>
              </a:spcBef>
              <a:spcAft>
                <a:spcPts val="0"/>
              </a:spcAft>
              <a:buClr>
                <a:schemeClr val="accent1"/>
              </a:buClr>
              <a:buSzPts val="1800"/>
              <a:buFont typeface="Arial"/>
              <a:buChar char="•"/>
            </a:pPr>
            <a:r>
              <a:rPr lang="en-US" sz="1800" b="1" i="0" u="none" strike="noStrike" cap="none">
                <a:solidFill>
                  <a:schemeClr val="dk1"/>
                </a:solidFill>
                <a:latin typeface="Cabin"/>
                <a:ea typeface="Cabin"/>
                <a:cs typeface="Cabin"/>
                <a:sym typeface="Cabin"/>
              </a:rPr>
              <a:t>Non-profit Tax Exemption via NSA</a:t>
            </a:r>
            <a:endParaRPr sz="1800"/>
          </a:p>
          <a:p>
            <a:pPr marL="228600" marR="0" lvl="0" indent="-241300" algn="l" rtl="0">
              <a:lnSpc>
                <a:spcPct val="120000"/>
              </a:lnSpc>
              <a:spcBef>
                <a:spcPts val="1000"/>
              </a:spcBef>
              <a:spcAft>
                <a:spcPts val="0"/>
              </a:spcAft>
              <a:buClr>
                <a:schemeClr val="accent1"/>
              </a:buClr>
              <a:buSzPts val="1800"/>
              <a:buFont typeface="Arial"/>
              <a:buChar char="•"/>
            </a:pPr>
            <a:r>
              <a:rPr lang="en-US" sz="1800" b="1" i="0" u="none" strike="noStrike" cap="none">
                <a:solidFill>
                  <a:schemeClr val="dk1"/>
                </a:solidFill>
                <a:latin typeface="Cabin"/>
                <a:ea typeface="Cabin"/>
                <a:cs typeface="Cabin"/>
                <a:sym typeface="Cabin"/>
              </a:rPr>
              <a:t>Federal Unrelated Business Income Tax (UBIT)</a:t>
            </a:r>
            <a:endParaRPr sz="1800"/>
          </a:p>
          <a:p>
            <a:pPr marL="228600" marR="0" lvl="0" indent="-241300" algn="l" rtl="0">
              <a:lnSpc>
                <a:spcPct val="120000"/>
              </a:lnSpc>
              <a:spcBef>
                <a:spcPts val="1000"/>
              </a:spcBef>
              <a:spcAft>
                <a:spcPts val="0"/>
              </a:spcAft>
              <a:buClr>
                <a:schemeClr val="accent1"/>
              </a:buClr>
              <a:buSzPts val="1800"/>
              <a:buFont typeface="Arial"/>
              <a:buChar char="•"/>
            </a:pPr>
            <a:r>
              <a:rPr lang="en-US" sz="1800" b="1" i="0" u="none" strike="noStrike" cap="none">
                <a:solidFill>
                  <a:schemeClr val="dk1"/>
                </a:solidFill>
                <a:latin typeface="Cabin"/>
                <a:ea typeface="Cabin"/>
                <a:cs typeface="Cabin"/>
                <a:sym typeface="Cabin"/>
              </a:rPr>
              <a:t>Related and Unrelated Income</a:t>
            </a:r>
            <a:endParaRPr sz="1800"/>
          </a:p>
          <a:p>
            <a:pPr marL="0" marR="0" lvl="0" indent="0" algn="l" rtl="0">
              <a:lnSpc>
                <a:spcPct val="120000"/>
              </a:lnSpc>
              <a:spcBef>
                <a:spcPts val="1000"/>
              </a:spcBef>
              <a:spcAft>
                <a:spcPts val="0"/>
              </a:spcAft>
              <a:buClr>
                <a:schemeClr val="accent1"/>
              </a:buClr>
              <a:buSzPts val="1400"/>
              <a:buFont typeface="Arial"/>
              <a:buNone/>
            </a:pPr>
            <a:r>
              <a:rPr lang="en-US" sz="1800" b="0" i="0" u="none" strike="noStrike" cap="none">
                <a:solidFill>
                  <a:schemeClr val="dk1"/>
                </a:solidFill>
                <a:latin typeface="Cabin"/>
                <a:ea typeface="Cabin"/>
                <a:cs typeface="Cabin"/>
                <a:sym typeface="Cabin"/>
              </a:rPr>
              <a:t>	Examples of related income (not taxable)</a:t>
            </a:r>
            <a:endParaRPr sz="1800"/>
          </a:p>
          <a:p>
            <a:pPr marL="1143000" marR="0" lvl="2" indent="-266700" algn="l" rtl="0">
              <a:lnSpc>
                <a:spcPct val="120000"/>
              </a:lnSpc>
              <a:spcBef>
                <a:spcPts val="500"/>
              </a:spcBef>
              <a:spcAft>
                <a:spcPts val="0"/>
              </a:spcAft>
              <a:buClr>
                <a:schemeClr val="accent1"/>
              </a:buClr>
              <a:buSzPts val="1800"/>
              <a:buFont typeface="Arial"/>
              <a:buChar char="•"/>
            </a:pPr>
            <a:r>
              <a:rPr lang="en-US" sz="1800" b="0" i="0" u="none" strike="noStrike" cap="none">
                <a:solidFill>
                  <a:schemeClr val="dk1"/>
                </a:solidFill>
                <a:latin typeface="Cabin"/>
                <a:ea typeface="Cabin"/>
                <a:cs typeface="Cabin"/>
                <a:sym typeface="Cabin"/>
              </a:rPr>
              <a:t>Book store sales; occasional rental of Center parking lot</a:t>
            </a:r>
            <a:endParaRPr sz="1800"/>
          </a:p>
          <a:p>
            <a:pPr marL="1143000" marR="0" lvl="2" indent="-266700" algn="l" rtl="0">
              <a:lnSpc>
                <a:spcPct val="120000"/>
              </a:lnSpc>
              <a:spcBef>
                <a:spcPts val="500"/>
              </a:spcBef>
              <a:spcAft>
                <a:spcPts val="0"/>
              </a:spcAft>
              <a:buClr>
                <a:schemeClr val="accent1"/>
              </a:buClr>
              <a:buSzPts val="1800"/>
              <a:buFont typeface="Arial"/>
              <a:buChar char="•"/>
            </a:pPr>
            <a:r>
              <a:rPr lang="en-US" sz="1800" b="0" i="0" u="none" strike="noStrike" cap="none">
                <a:solidFill>
                  <a:schemeClr val="dk1"/>
                </a:solidFill>
                <a:latin typeface="Cabin"/>
                <a:ea typeface="Cabin"/>
                <a:cs typeface="Cabin"/>
                <a:sym typeface="Cabin"/>
              </a:rPr>
              <a:t>Charging a rental to organizations with compatible service goals</a:t>
            </a:r>
            <a:endParaRPr sz="1800"/>
          </a:p>
          <a:p>
            <a:pPr marL="1143000" marR="0" lvl="2" indent="-266700" algn="l" rtl="0">
              <a:lnSpc>
                <a:spcPct val="120000"/>
              </a:lnSpc>
              <a:spcBef>
                <a:spcPts val="500"/>
              </a:spcBef>
              <a:spcAft>
                <a:spcPts val="0"/>
              </a:spcAft>
              <a:buClr>
                <a:schemeClr val="accent1"/>
              </a:buClr>
              <a:buSzPts val="1800"/>
              <a:buFont typeface="Arial"/>
              <a:buChar char="•"/>
            </a:pPr>
            <a:r>
              <a:rPr lang="en-US" sz="1800" b="0" i="0" u="none" strike="noStrike" cap="none">
                <a:solidFill>
                  <a:schemeClr val="dk1"/>
                </a:solidFill>
                <a:latin typeface="Cabin"/>
                <a:ea typeface="Cabin"/>
                <a:cs typeface="Cabin"/>
                <a:sym typeface="Cabin"/>
              </a:rPr>
              <a:t>Fees for </a:t>
            </a:r>
            <a:r>
              <a:rPr lang="en-US" sz="1800"/>
              <a:t>Bahá’í </a:t>
            </a:r>
            <a:r>
              <a:rPr lang="en-US" sz="1800" b="0" i="0" u="none" strike="noStrike" cap="none">
                <a:solidFill>
                  <a:schemeClr val="dk1"/>
                </a:solidFill>
                <a:latin typeface="Cabin"/>
                <a:ea typeface="Cabin"/>
                <a:cs typeface="Cabin"/>
                <a:sym typeface="Cabin"/>
              </a:rPr>
              <a:t>marriage ceremonies or occasional non-</a:t>
            </a:r>
            <a:r>
              <a:rPr lang="en-US" sz="1800"/>
              <a:t>Bahá’í </a:t>
            </a:r>
            <a:r>
              <a:rPr lang="en-US" sz="1800" b="0" i="0" u="none" strike="noStrike" cap="none">
                <a:solidFill>
                  <a:schemeClr val="dk1"/>
                </a:solidFill>
                <a:latin typeface="Cabin"/>
                <a:ea typeface="Cabin"/>
                <a:cs typeface="Cabin"/>
                <a:sym typeface="Cabin"/>
              </a:rPr>
              <a:t>marriage ceremony</a:t>
            </a:r>
            <a:endParaRPr sz="1800"/>
          </a:p>
          <a:p>
            <a:pPr marL="457200" marR="0" lvl="1" indent="0" algn="l" rtl="0">
              <a:lnSpc>
                <a:spcPct val="120000"/>
              </a:lnSpc>
              <a:spcBef>
                <a:spcPts val="500"/>
              </a:spcBef>
              <a:spcAft>
                <a:spcPts val="0"/>
              </a:spcAft>
              <a:buClr>
                <a:schemeClr val="accent1"/>
              </a:buClr>
              <a:buSzPts val="1400"/>
              <a:buFont typeface="Arial"/>
              <a:buNone/>
            </a:pPr>
            <a:r>
              <a:rPr lang="en-US" b="0" i="0" u="none" strike="noStrike" cap="none">
                <a:solidFill>
                  <a:schemeClr val="dk1"/>
                </a:solidFill>
                <a:latin typeface="Cabin"/>
                <a:ea typeface="Cabin"/>
                <a:cs typeface="Cabin"/>
                <a:sym typeface="Cabin"/>
              </a:rPr>
              <a:t>	Examples of unrelated income (potentially taxable)</a:t>
            </a:r>
            <a:endParaRPr/>
          </a:p>
          <a:p>
            <a:pPr marL="1143000" marR="0" lvl="2" indent="-266700" algn="l" rtl="0">
              <a:lnSpc>
                <a:spcPct val="120000"/>
              </a:lnSpc>
              <a:spcBef>
                <a:spcPts val="500"/>
              </a:spcBef>
              <a:spcAft>
                <a:spcPts val="0"/>
              </a:spcAft>
              <a:buClr>
                <a:schemeClr val="accent1"/>
              </a:buClr>
              <a:buSzPts val="1800"/>
              <a:buFont typeface="Arial"/>
              <a:buChar char="•"/>
            </a:pPr>
            <a:r>
              <a:rPr lang="en-US" sz="1800" b="0" i="0" u="none" strike="noStrike" cap="none">
                <a:solidFill>
                  <a:schemeClr val="dk1"/>
                </a:solidFill>
                <a:latin typeface="Cabin"/>
                <a:ea typeface="Cabin"/>
                <a:cs typeface="Cabin"/>
                <a:sym typeface="Cabin"/>
              </a:rPr>
              <a:t>Fees for regular non-</a:t>
            </a:r>
            <a:r>
              <a:rPr lang="en-US" sz="1800"/>
              <a:t>Bahá’í </a:t>
            </a:r>
            <a:r>
              <a:rPr lang="en-US" sz="1800" b="0" i="0" u="none" strike="noStrike" cap="none">
                <a:solidFill>
                  <a:schemeClr val="dk1"/>
                </a:solidFill>
                <a:latin typeface="Cabin"/>
                <a:ea typeface="Cabin"/>
                <a:cs typeface="Cabin"/>
                <a:sym typeface="Cabin"/>
              </a:rPr>
              <a:t>marriage ceremonies</a:t>
            </a:r>
            <a:endParaRPr sz="1800"/>
          </a:p>
          <a:p>
            <a:pPr marL="1143000" marR="0" lvl="2" indent="-266700" algn="l" rtl="0">
              <a:lnSpc>
                <a:spcPct val="120000"/>
              </a:lnSpc>
              <a:spcBef>
                <a:spcPts val="500"/>
              </a:spcBef>
              <a:spcAft>
                <a:spcPts val="0"/>
              </a:spcAft>
              <a:buClr>
                <a:schemeClr val="accent1"/>
              </a:buClr>
              <a:buSzPts val="1800"/>
              <a:buFont typeface="Arial"/>
              <a:buChar char="•"/>
            </a:pPr>
            <a:r>
              <a:rPr lang="en-US" sz="1800" b="0" i="0" u="none" strike="noStrike" cap="none">
                <a:solidFill>
                  <a:schemeClr val="dk1"/>
                </a:solidFill>
                <a:latin typeface="Cabin"/>
                <a:ea typeface="Cabin"/>
                <a:cs typeface="Cabin"/>
                <a:sym typeface="Cabin"/>
              </a:rPr>
              <a:t>Regular rentals of Center parking lot</a:t>
            </a:r>
            <a:br>
              <a:rPr lang="en-US" sz="1800" b="0" i="0" u="none" strike="noStrike" cap="none">
                <a:solidFill>
                  <a:schemeClr val="dk1"/>
                </a:solidFill>
                <a:latin typeface="Cabin"/>
                <a:ea typeface="Cabin"/>
                <a:cs typeface="Cabin"/>
                <a:sym typeface="Cabin"/>
              </a:rPr>
            </a:br>
            <a:endParaRPr sz="1800" b="0" i="0" u="none" strike="noStrike" cap="none">
              <a:solidFill>
                <a:schemeClr val="dk1"/>
              </a:solidFill>
              <a:latin typeface="Cabin"/>
              <a:ea typeface="Cabin"/>
              <a:cs typeface="Cabin"/>
              <a:sym typeface="Cabin"/>
            </a:endParaRPr>
          </a:p>
          <a:p>
            <a:pPr marL="914400" marR="0" lvl="2" indent="0" algn="l" rtl="0">
              <a:lnSpc>
                <a:spcPct val="120000"/>
              </a:lnSpc>
              <a:spcBef>
                <a:spcPts val="500"/>
              </a:spcBef>
              <a:spcAft>
                <a:spcPts val="0"/>
              </a:spcAft>
              <a:buClr>
                <a:schemeClr val="accent1"/>
              </a:buClr>
              <a:buSzPts val="1600"/>
              <a:buFont typeface="Arial"/>
              <a:buNone/>
            </a:pPr>
            <a:endParaRPr sz="18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xEl>
                                              <p:pRg st="0" end="0"/>
                                            </p:txEl>
                                          </p:spTgt>
                                        </p:tgtEl>
                                        <p:attrNameLst>
                                          <p:attrName>style.visibility</p:attrName>
                                        </p:attrNameLst>
                                      </p:cBhvr>
                                      <p:to>
                                        <p:strVal val="visible"/>
                                      </p:to>
                                    </p:set>
                                    <p:animEffect transition="in" filter="fade">
                                      <p:cBhvr>
                                        <p:cTn id="7" dur="1000"/>
                                        <p:tgtEl>
                                          <p:spTgt spid="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
                                            <p:txEl>
                                              <p:pRg st="1" end="1"/>
                                            </p:txEl>
                                          </p:spTgt>
                                        </p:tgtEl>
                                        <p:attrNameLst>
                                          <p:attrName>style.visibility</p:attrName>
                                        </p:attrNameLst>
                                      </p:cBhvr>
                                      <p:to>
                                        <p:strVal val="visible"/>
                                      </p:to>
                                    </p:set>
                                    <p:animEffect transition="in" filter="fade">
                                      <p:cBhvr>
                                        <p:cTn id="12" dur="1000"/>
                                        <p:tgtEl>
                                          <p:spTgt spid="2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
                                            <p:txEl>
                                              <p:pRg st="2" end="2"/>
                                            </p:txEl>
                                          </p:spTgt>
                                        </p:tgtEl>
                                        <p:attrNameLst>
                                          <p:attrName>style.visibility</p:attrName>
                                        </p:attrNameLst>
                                      </p:cBhvr>
                                      <p:to>
                                        <p:strVal val="visible"/>
                                      </p:to>
                                    </p:set>
                                    <p:animEffect transition="in" filter="fade">
                                      <p:cBhvr>
                                        <p:cTn id="17" dur="1000"/>
                                        <p:tgtEl>
                                          <p:spTgt spid="2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
                                            <p:txEl>
                                              <p:pRg st="3" end="3"/>
                                            </p:txEl>
                                          </p:spTgt>
                                        </p:tgtEl>
                                        <p:attrNameLst>
                                          <p:attrName>style.visibility</p:attrName>
                                        </p:attrNameLst>
                                      </p:cBhvr>
                                      <p:to>
                                        <p:strVal val="visible"/>
                                      </p:to>
                                    </p:set>
                                    <p:animEffect transition="in" filter="fade">
                                      <p:cBhvr>
                                        <p:cTn id="22" dur="1000"/>
                                        <p:tgtEl>
                                          <p:spTgt spid="2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9">
                                            <p:txEl>
                                              <p:pRg st="4" end="4"/>
                                            </p:txEl>
                                          </p:spTgt>
                                        </p:tgtEl>
                                        <p:attrNameLst>
                                          <p:attrName>style.visibility</p:attrName>
                                        </p:attrNameLst>
                                      </p:cBhvr>
                                      <p:to>
                                        <p:strVal val="visible"/>
                                      </p:to>
                                    </p:set>
                                    <p:animEffect transition="in" filter="fade">
                                      <p:cBhvr>
                                        <p:cTn id="27" dur="1000"/>
                                        <p:tgtEl>
                                          <p:spTgt spid="2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9">
                                            <p:txEl>
                                              <p:pRg st="5" end="5"/>
                                            </p:txEl>
                                          </p:spTgt>
                                        </p:tgtEl>
                                        <p:attrNameLst>
                                          <p:attrName>style.visibility</p:attrName>
                                        </p:attrNameLst>
                                      </p:cBhvr>
                                      <p:to>
                                        <p:strVal val="visible"/>
                                      </p:to>
                                    </p:set>
                                    <p:animEffect transition="in" filter="fade">
                                      <p:cBhvr>
                                        <p:cTn id="32" dur="1000"/>
                                        <p:tgtEl>
                                          <p:spTgt spid="28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9">
                                            <p:txEl>
                                              <p:pRg st="6" end="6"/>
                                            </p:txEl>
                                          </p:spTgt>
                                        </p:tgtEl>
                                        <p:attrNameLst>
                                          <p:attrName>style.visibility</p:attrName>
                                        </p:attrNameLst>
                                      </p:cBhvr>
                                      <p:to>
                                        <p:strVal val="visible"/>
                                      </p:to>
                                    </p:set>
                                    <p:animEffect transition="in" filter="fade">
                                      <p:cBhvr>
                                        <p:cTn id="37" dur="1000"/>
                                        <p:tgtEl>
                                          <p:spTgt spid="28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9">
                                            <p:txEl>
                                              <p:pRg st="7" end="7"/>
                                            </p:txEl>
                                          </p:spTgt>
                                        </p:tgtEl>
                                        <p:attrNameLst>
                                          <p:attrName>style.visibility</p:attrName>
                                        </p:attrNameLst>
                                      </p:cBhvr>
                                      <p:to>
                                        <p:strVal val="visible"/>
                                      </p:to>
                                    </p:set>
                                    <p:animEffect transition="in" filter="fade">
                                      <p:cBhvr>
                                        <p:cTn id="42" dur="1000"/>
                                        <p:tgtEl>
                                          <p:spTgt spid="28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9">
                                            <p:txEl>
                                              <p:pRg st="8" end="8"/>
                                            </p:txEl>
                                          </p:spTgt>
                                        </p:tgtEl>
                                        <p:attrNameLst>
                                          <p:attrName>style.visibility</p:attrName>
                                        </p:attrNameLst>
                                      </p:cBhvr>
                                      <p:to>
                                        <p:strVal val="visible"/>
                                      </p:to>
                                    </p:set>
                                    <p:animEffect transition="in" filter="fade">
                                      <p:cBhvr>
                                        <p:cTn id="47" dur="1000"/>
                                        <p:tgtEl>
                                          <p:spTgt spid="28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9">
                                            <p:txEl>
                                              <p:pRg st="9" end="9"/>
                                            </p:txEl>
                                          </p:spTgt>
                                        </p:tgtEl>
                                        <p:attrNameLst>
                                          <p:attrName>style.visibility</p:attrName>
                                        </p:attrNameLst>
                                      </p:cBhvr>
                                      <p:to>
                                        <p:strVal val="visible"/>
                                      </p:to>
                                    </p:set>
                                    <p:animEffect transition="in" filter="fade">
                                      <p:cBhvr>
                                        <p:cTn id="52" dur="1000"/>
                                        <p:tgtEl>
                                          <p:spTgt spid="28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9">
                                            <p:txEl>
                                              <p:pRg st="10" end="10"/>
                                            </p:txEl>
                                          </p:spTgt>
                                        </p:tgtEl>
                                        <p:attrNameLst>
                                          <p:attrName>style.visibility</p:attrName>
                                        </p:attrNameLst>
                                      </p:cBhvr>
                                      <p:to>
                                        <p:strVal val="visible"/>
                                      </p:to>
                                    </p:set>
                                    <p:animEffect transition="in" filter="fade">
                                      <p:cBhvr>
                                        <p:cTn id="57" dur="1000"/>
                                        <p:tgtEl>
                                          <p:spTgt spid="28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4"/>
          <p:cNvSpPr txBox="1">
            <a:spLocks noGrp="1"/>
          </p:cNvSpPr>
          <p:nvPr>
            <p:ph type="title"/>
          </p:nvPr>
        </p:nvSpPr>
        <p:spPr>
          <a:xfrm>
            <a:off x="1403279" y="1094294"/>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RENTAL OF </a:t>
            </a:r>
            <a:r>
              <a:rPr lang="en-US"/>
              <a:t>BAHÁ’Í</a:t>
            </a:r>
            <a:r>
              <a:rPr lang="en-US" sz="3200" b="0" i="0" u="none" strike="noStrike" cap="none">
                <a:solidFill>
                  <a:schemeClr val="dk1"/>
                </a:solidFill>
                <a:latin typeface="Cabin"/>
                <a:ea typeface="Cabin"/>
                <a:cs typeface="Cabin"/>
                <a:sym typeface="Cabin"/>
              </a:rPr>
              <a:t> FACILITY</a:t>
            </a:r>
            <a:endParaRPr/>
          </a:p>
        </p:txBody>
      </p:sp>
      <p:sp>
        <p:nvSpPr>
          <p:cNvPr id="295" name="Google Shape;295;p44"/>
          <p:cNvSpPr txBox="1">
            <a:spLocks noGrp="1"/>
          </p:cNvSpPr>
          <p:nvPr>
            <p:ph type="body" idx="1"/>
          </p:nvPr>
        </p:nvSpPr>
        <p:spPr>
          <a:xfrm>
            <a:off x="1326825" y="2015725"/>
            <a:ext cx="9847800" cy="3450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1800"/>
              <a:buFont typeface="Arial"/>
              <a:buNone/>
            </a:pPr>
            <a:r>
              <a:rPr lang="en-US" sz="2300" b="1" i="0" u="none" strike="noStrike" cap="none">
                <a:solidFill>
                  <a:schemeClr val="dk1"/>
                </a:solidFill>
                <a:latin typeface="Cabin"/>
                <a:ea typeface="Cabin"/>
                <a:cs typeface="Cabin"/>
                <a:sym typeface="Cabin"/>
              </a:rPr>
              <a:t>Federal Form 990-T </a:t>
            </a:r>
            <a:endParaRPr sz="2300" b="0" i="0" u="none" strike="noStrike" cap="none">
              <a:solidFill>
                <a:schemeClr val="dk1"/>
              </a:solidFill>
              <a:latin typeface="Cabin"/>
              <a:ea typeface="Cabin"/>
              <a:cs typeface="Cabin"/>
              <a:sym typeface="Cabin"/>
            </a:endParaRPr>
          </a:p>
          <a:p>
            <a:pPr marL="228600" marR="0" lvl="0" indent="-2730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If the LSA's unrelated business income from all activities, before deductions, is $1,000 or more, it would need to file an annual form 990-T with the IRS </a:t>
            </a:r>
            <a:endParaRPr sz="2300"/>
          </a:p>
          <a:p>
            <a:pPr marL="228600" marR="0" lvl="0" indent="-2730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 If income less allowable expenses exceed $1,000, federal income taxes at corporate rates would be due</a:t>
            </a:r>
            <a:endParaRPr sz="2300"/>
          </a:p>
          <a:p>
            <a:pPr marL="0" marR="0" lvl="0" indent="0" algn="l" rtl="0">
              <a:lnSpc>
                <a:spcPct val="120000"/>
              </a:lnSpc>
              <a:spcBef>
                <a:spcPts val="0"/>
              </a:spcBef>
              <a:spcAft>
                <a:spcPts val="0"/>
              </a:spcAft>
              <a:buClr>
                <a:schemeClr val="accent1"/>
              </a:buClr>
              <a:buSzPts val="1800"/>
              <a:buFont typeface="Arial"/>
              <a:buNone/>
            </a:pPr>
            <a:r>
              <a:rPr lang="en-US" sz="2300" b="1"/>
              <a:t>Filing</a:t>
            </a:r>
            <a:r>
              <a:rPr lang="en-US" sz="2300" b="1" i="0" u="none" strike="noStrike" cap="none">
                <a:solidFill>
                  <a:schemeClr val="dk1"/>
                </a:solidFill>
                <a:latin typeface="Cabin"/>
                <a:ea typeface="Cabin"/>
                <a:cs typeface="Cabin"/>
                <a:sym typeface="Cabin"/>
              </a:rPr>
              <a:t> form 990-T does not affect tax-exempt status</a:t>
            </a:r>
            <a:endParaRPr sz="2300" b="0" i="0" u="none" strike="noStrike" cap="none">
              <a:solidFill>
                <a:schemeClr val="dk1"/>
              </a:solidFill>
              <a:latin typeface="Cabin"/>
              <a:ea typeface="Cabin"/>
              <a:cs typeface="Cabin"/>
              <a:sym typeface="Cabin"/>
            </a:endParaRPr>
          </a:p>
          <a:p>
            <a:pPr marL="228600" marR="0" lvl="0" indent="-2730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LSA remains tax exempt</a:t>
            </a:r>
            <a:endParaRPr sz="2300"/>
          </a:p>
          <a:p>
            <a:pPr marL="228600" marR="0" lvl="0" indent="-2730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Tax-exempt status jeopardized only in rare circumstances</a:t>
            </a:r>
            <a:endParaRPr sz="2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xEl>
                                              <p:pRg st="0" end="0"/>
                                            </p:txEl>
                                          </p:spTgt>
                                        </p:tgtEl>
                                        <p:attrNameLst>
                                          <p:attrName>style.visibility</p:attrName>
                                        </p:attrNameLst>
                                      </p:cBhvr>
                                      <p:to>
                                        <p:strVal val="visible"/>
                                      </p:to>
                                    </p:set>
                                    <p:animEffect transition="in" filter="fade">
                                      <p:cBhvr>
                                        <p:cTn id="7" dur="1000"/>
                                        <p:tgtEl>
                                          <p:spTgt spid="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5">
                                            <p:txEl>
                                              <p:pRg st="1" end="1"/>
                                            </p:txEl>
                                          </p:spTgt>
                                        </p:tgtEl>
                                        <p:attrNameLst>
                                          <p:attrName>style.visibility</p:attrName>
                                        </p:attrNameLst>
                                      </p:cBhvr>
                                      <p:to>
                                        <p:strVal val="visible"/>
                                      </p:to>
                                    </p:set>
                                    <p:animEffect transition="in" filter="fade">
                                      <p:cBhvr>
                                        <p:cTn id="12" dur="1000"/>
                                        <p:tgtEl>
                                          <p:spTgt spid="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5">
                                            <p:txEl>
                                              <p:pRg st="2" end="2"/>
                                            </p:txEl>
                                          </p:spTgt>
                                        </p:tgtEl>
                                        <p:attrNameLst>
                                          <p:attrName>style.visibility</p:attrName>
                                        </p:attrNameLst>
                                      </p:cBhvr>
                                      <p:to>
                                        <p:strVal val="visible"/>
                                      </p:to>
                                    </p:set>
                                    <p:animEffect transition="in" filter="fade">
                                      <p:cBhvr>
                                        <p:cTn id="17" dur="1000"/>
                                        <p:tgtEl>
                                          <p:spTgt spid="2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5">
                                            <p:txEl>
                                              <p:pRg st="3" end="3"/>
                                            </p:txEl>
                                          </p:spTgt>
                                        </p:tgtEl>
                                        <p:attrNameLst>
                                          <p:attrName>style.visibility</p:attrName>
                                        </p:attrNameLst>
                                      </p:cBhvr>
                                      <p:to>
                                        <p:strVal val="visible"/>
                                      </p:to>
                                    </p:set>
                                    <p:animEffect transition="in" filter="fade">
                                      <p:cBhvr>
                                        <p:cTn id="22" dur="1000"/>
                                        <p:tgtEl>
                                          <p:spTgt spid="2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5">
                                            <p:txEl>
                                              <p:pRg st="4" end="4"/>
                                            </p:txEl>
                                          </p:spTgt>
                                        </p:tgtEl>
                                        <p:attrNameLst>
                                          <p:attrName>style.visibility</p:attrName>
                                        </p:attrNameLst>
                                      </p:cBhvr>
                                      <p:to>
                                        <p:strVal val="visible"/>
                                      </p:to>
                                    </p:set>
                                    <p:animEffect transition="in" filter="fade">
                                      <p:cBhvr>
                                        <p:cTn id="27" dur="1000"/>
                                        <p:tgtEl>
                                          <p:spTgt spid="2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5">
                                            <p:txEl>
                                              <p:pRg st="5" end="5"/>
                                            </p:txEl>
                                          </p:spTgt>
                                        </p:tgtEl>
                                        <p:attrNameLst>
                                          <p:attrName>style.visibility</p:attrName>
                                        </p:attrNameLst>
                                      </p:cBhvr>
                                      <p:to>
                                        <p:strVal val="visible"/>
                                      </p:to>
                                    </p:set>
                                    <p:animEffect transition="in" filter="fade">
                                      <p:cBhvr>
                                        <p:cTn id="32" dur="1000"/>
                                        <p:tgtEl>
                                          <p:spTgt spid="2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5"/>
          <p:cNvSpPr txBox="1">
            <a:spLocks noGrp="1"/>
          </p:cNvSpPr>
          <p:nvPr>
            <p:ph type="title"/>
          </p:nvPr>
        </p:nvSpPr>
        <p:spPr>
          <a:xfrm>
            <a:off x="1463654" y="1070144"/>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RENTAL OF </a:t>
            </a:r>
            <a:r>
              <a:rPr lang="en-US"/>
              <a:t>BAHÁ’Í </a:t>
            </a:r>
            <a:r>
              <a:rPr lang="en-US" sz="3200" b="0" i="0" u="none" strike="noStrike" cap="none">
                <a:solidFill>
                  <a:schemeClr val="dk1"/>
                </a:solidFill>
                <a:latin typeface="Cabin"/>
                <a:ea typeface="Cabin"/>
                <a:cs typeface="Cabin"/>
                <a:sym typeface="Cabin"/>
              </a:rPr>
              <a:t>FACILITY</a:t>
            </a:r>
            <a:endParaRPr/>
          </a:p>
        </p:txBody>
      </p:sp>
      <p:sp>
        <p:nvSpPr>
          <p:cNvPr id="301" name="Google Shape;301;p45"/>
          <p:cNvSpPr txBox="1">
            <a:spLocks noGrp="1"/>
          </p:cNvSpPr>
          <p:nvPr>
            <p:ph type="body" idx="1"/>
          </p:nvPr>
        </p:nvSpPr>
        <p:spPr>
          <a:xfrm>
            <a:off x="990450" y="2015725"/>
            <a:ext cx="10445700" cy="3450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1800"/>
              <a:buFont typeface="Arial"/>
              <a:buNone/>
            </a:pPr>
            <a:r>
              <a:rPr lang="en-US" sz="2200" b="1" i="0" u="none" strike="noStrike" cap="none">
                <a:solidFill>
                  <a:schemeClr val="dk1"/>
                </a:solidFill>
                <a:latin typeface="Cabin"/>
                <a:ea typeface="Cabin"/>
                <a:cs typeface="Cabin"/>
                <a:sym typeface="Cabin"/>
              </a:rPr>
              <a:t>State UBIT and Property Tax issues</a:t>
            </a:r>
            <a:endParaRPr sz="2200" b="0" i="0" u="none" strike="noStrike" cap="none">
              <a:solidFill>
                <a:schemeClr val="dk1"/>
              </a:solidFill>
              <a:latin typeface="Cabin"/>
              <a:ea typeface="Cabin"/>
              <a:cs typeface="Cabin"/>
              <a:sym typeface="Cabin"/>
            </a:endParaRPr>
          </a:p>
          <a:p>
            <a:pPr marL="228600" marR="0" lvl="0" indent="-254000" algn="l" rtl="0">
              <a:lnSpc>
                <a:spcPct val="120000"/>
              </a:lnSpc>
              <a:spcBef>
                <a:spcPts val="100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States and some municipalities may also tax unrelated business income</a:t>
            </a:r>
            <a:endParaRPr sz="2200"/>
          </a:p>
          <a:p>
            <a:pPr marL="228600" marR="0" lvl="0" indent="-254000" algn="l" rtl="0">
              <a:lnSpc>
                <a:spcPct val="120000"/>
              </a:lnSpc>
              <a:spcBef>
                <a:spcPts val="100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For property tax, some States require Centers be used </a:t>
            </a:r>
            <a:r>
              <a:rPr lang="en-US" sz="2200" b="0" i="0" u="sng" strike="noStrike" cap="none">
                <a:solidFill>
                  <a:schemeClr val="dk1"/>
                </a:solidFill>
                <a:latin typeface="Cabin"/>
                <a:ea typeface="Cabin"/>
                <a:cs typeface="Cabin"/>
                <a:sym typeface="Cabin"/>
              </a:rPr>
              <a:t>exclusively</a:t>
            </a:r>
            <a:r>
              <a:rPr lang="en-US" sz="2200" b="0" i="0" u="none" strike="noStrike" cap="none">
                <a:solidFill>
                  <a:schemeClr val="dk1"/>
                </a:solidFill>
                <a:latin typeface="Cabin"/>
                <a:ea typeface="Cabin"/>
                <a:cs typeface="Cabin"/>
                <a:sym typeface="Cabin"/>
              </a:rPr>
              <a:t> for religious purposes;  many States allow an occasional/minimal use for other purposes</a:t>
            </a:r>
            <a:endParaRPr sz="2200"/>
          </a:p>
          <a:p>
            <a:pPr marL="0" marR="0" lvl="0" indent="0" algn="l" rtl="0">
              <a:lnSpc>
                <a:spcPct val="120000"/>
              </a:lnSpc>
              <a:spcBef>
                <a:spcPts val="1000"/>
              </a:spcBef>
              <a:spcAft>
                <a:spcPts val="0"/>
              </a:spcAft>
              <a:buClr>
                <a:schemeClr val="accent1"/>
              </a:buClr>
              <a:buSzPts val="1800"/>
              <a:buFont typeface="Arial"/>
              <a:buNone/>
            </a:pPr>
            <a:r>
              <a:rPr lang="en-US" sz="2200" b="1" i="0" u="none" strike="noStrike" cap="none">
                <a:solidFill>
                  <a:schemeClr val="dk1"/>
                </a:solidFill>
                <a:latin typeface="Cabin"/>
                <a:ea typeface="Cabin"/>
                <a:cs typeface="Cabin"/>
                <a:sym typeface="Cabin"/>
              </a:rPr>
              <a:t>Local Zoning Issues</a:t>
            </a:r>
            <a:r>
              <a:rPr lang="en-US" sz="2200"/>
              <a:t> - </a:t>
            </a:r>
            <a:r>
              <a:rPr lang="en-US" sz="2200" b="0" i="0" u="none" strike="noStrike" cap="none">
                <a:solidFill>
                  <a:schemeClr val="dk1"/>
                </a:solidFill>
                <a:latin typeface="Cabin"/>
                <a:ea typeface="Cabin"/>
                <a:cs typeface="Cabin"/>
                <a:sym typeface="Cabin"/>
              </a:rPr>
              <a:t>seek assistance from experienced real estate attorney </a:t>
            </a:r>
            <a:endParaRPr sz="2200"/>
          </a:p>
          <a:p>
            <a:pPr marL="0" marR="0" lvl="0" indent="0" algn="l" rtl="0">
              <a:lnSpc>
                <a:spcPct val="120000"/>
              </a:lnSpc>
              <a:spcBef>
                <a:spcPts val="1000"/>
              </a:spcBef>
              <a:spcAft>
                <a:spcPts val="0"/>
              </a:spcAft>
              <a:buClr>
                <a:schemeClr val="accent1"/>
              </a:buClr>
              <a:buSzPts val="1800"/>
              <a:buFont typeface="Arial"/>
              <a:buNone/>
            </a:pPr>
            <a:r>
              <a:rPr lang="en-US" sz="2200" b="1" i="0" u="none" strike="noStrike" cap="none">
                <a:solidFill>
                  <a:schemeClr val="dk1"/>
                </a:solidFill>
                <a:latin typeface="Cabin"/>
                <a:ea typeface="Cabin"/>
                <a:cs typeface="Cabin"/>
                <a:sym typeface="Cabin"/>
              </a:rPr>
              <a:t>Insurance Issues</a:t>
            </a:r>
            <a:r>
              <a:rPr lang="en-US" sz="2200"/>
              <a:t> - </a:t>
            </a:r>
            <a:r>
              <a:rPr lang="en-US" sz="2200" b="0" i="0" u="none" strike="noStrike" cap="none">
                <a:solidFill>
                  <a:schemeClr val="dk1"/>
                </a:solidFill>
                <a:latin typeface="Cabin"/>
                <a:ea typeface="Cabin"/>
                <a:cs typeface="Cabin"/>
                <a:sym typeface="Cabin"/>
              </a:rPr>
              <a:t>seek assistance from local insurance agent or legal advisor </a:t>
            </a:r>
            <a:endParaRPr sz="2200"/>
          </a:p>
          <a:p>
            <a:pPr marL="228600" marR="0" lvl="0" indent="-254000" algn="l" rtl="0">
              <a:lnSpc>
                <a:spcPct val="120000"/>
              </a:lnSpc>
              <a:spcBef>
                <a:spcPts val="1000"/>
              </a:spcBef>
              <a:spcAft>
                <a:spcPts val="0"/>
              </a:spcAft>
              <a:buClr>
                <a:schemeClr val="accent1"/>
              </a:buClr>
              <a:buSzPts val="2200"/>
              <a:buFont typeface="Arial"/>
              <a:buChar char="•"/>
            </a:pPr>
            <a:r>
              <a:rPr lang="en-US" sz="2200" b="0" i="0" u="none" strike="noStrike" cap="none">
                <a:solidFill>
                  <a:schemeClr val="dk1"/>
                </a:solidFill>
                <a:latin typeface="Cabin"/>
                <a:ea typeface="Cabin"/>
                <a:cs typeface="Cabin"/>
                <a:sym typeface="Cabin"/>
              </a:rPr>
              <a:t>LSA may need to get a separate insurance policy (or a rider to an existing policy) or have  renter buy insurance with Assembly as an additional named insured</a:t>
            </a:r>
            <a:endParaRPr sz="2200"/>
          </a:p>
          <a:p>
            <a:pPr marL="0" marR="0" lvl="0" indent="0" algn="l" rtl="0">
              <a:lnSpc>
                <a:spcPct val="120000"/>
              </a:lnSpc>
              <a:spcBef>
                <a:spcPts val="1000"/>
              </a:spcBef>
              <a:spcAft>
                <a:spcPts val="0"/>
              </a:spcAft>
              <a:buClr>
                <a:schemeClr val="accent1"/>
              </a:buClr>
              <a:buSzPts val="2000"/>
              <a:buFont typeface="Arial"/>
              <a:buNone/>
            </a:pPr>
            <a:br>
              <a:rPr lang="en-US" sz="2200" b="0" i="0" u="none" strike="noStrike" cap="none">
                <a:solidFill>
                  <a:schemeClr val="dk1"/>
                </a:solidFill>
                <a:latin typeface="Cabin"/>
                <a:ea typeface="Cabin"/>
                <a:cs typeface="Cabin"/>
                <a:sym typeface="Cabin"/>
              </a:rPr>
            </a:br>
            <a:endParaRPr sz="22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Effect transition="in" filter="fade">
                                      <p:cBhvr>
                                        <p:cTn id="7" dur="1000"/>
                                        <p:tgtEl>
                                          <p:spTgt spid="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Effect transition="in" filter="fade">
                                      <p:cBhvr>
                                        <p:cTn id="12" dur="1000"/>
                                        <p:tgtEl>
                                          <p:spTgt spid="3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xEl>
                                              <p:pRg st="2" end="2"/>
                                            </p:txEl>
                                          </p:spTgt>
                                        </p:tgtEl>
                                        <p:attrNameLst>
                                          <p:attrName>style.visibility</p:attrName>
                                        </p:attrNameLst>
                                      </p:cBhvr>
                                      <p:to>
                                        <p:strVal val="visible"/>
                                      </p:to>
                                    </p:set>
                                    <p:animEffect transition="in" filter="fade">
                                      <p:cBhvr>
                                        <p:cTn id="17" dur="1000"/>
                                        <p:tgtEl>
                                          <p:spTgt spid="3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xEl>
                                              <p:pRg st="3" end="3"/>
                                            </p:txEl>
                                          </p:spTgt>
                                        </p:tgtEl>
                                        <p:attrNameLst>
                                          <p:attrName>style.visibility</p:attrName>
                                        </p:attrNameLst>
                                      </p:cBhvr>
                                      <p:to>
                                        <p:strVal val="visible"/>
                                      </p:to>
                                    </p:set>
                                    <p:animEffect transition="in" filter="fade">
                                      <p:cBhvr>
                                        <p:cTn id="22" dur="1000"/>
                                        <p:tgtEl>
                                          <p:spTgt spid="3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xEl>
                                              <p:pRg st="4" end="4"/>
                                            </p:txEl>
                                          </p:spTgt>
                                        </p:tgtEl>
                                        <p:attrNameLst>
                                          <p:attrName>style.visibility</p:attrName>
                                        </p:attrNameLst>
                                      </p:cBhvr>
                                      <p:to>
                                        <p:strVal val="visible"/>
                                      </p:to>
                                    </p:set>
                                    <p:animEffect transition="in" filter="fade">
                                      <p:cBhvr>
                                        <p:cTn id="27" dur="1000"/>
                                        <p:tgtEl>
                                          <p:spTgt spid="3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1">
                                            <p:txEl>
                                              <p:pRg st="5" end="5"/>
                                            </p:txEl>
                                          </p:spTgt>
                                        </p:tgtEl>
                                        <p:attrNameLst>
                                          <p:attrName>style.visibility</p:attrName>
                                        </p:attrNameLst>
                                      </p:cBhvr>
                                      <p:to>
                                        <p:strVal val="visible"/>
                                      </p:to>
                                    </p:set>
                                    <p:animEffect transition="in" filter="fade">
                                      <p:cBhvr>
                                        <p:cTn id="32" dur="1000"/>
                                        <p:tgtEl>
                                          <p:spTgt spid="30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1">
                                            <p:txEl>
                                              <p:pRg st="6" end="6"/>
                                            </p:txEl>
                                          </p:spTgt>
                                        </p:tgtEl>
                                        <p:attrNameLst>
                                          <p:attrName>style.visibility</p:attrName>
                                        </p:attrNameLst>
                                      </p:cBhvr>
                                      <p:to>
                                        <p:strVal val="visible"/>
                                      </p:to>
                                    </p:set>
                                    <p:animEffect transition="in" filter="fade">
                                      <p:cBhvr>
                                        <p:cTn id="37" dur="1000"/>
                                        <p:tgtEl>
                                          <p:spTgt spid="30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6"/>
          <p:cNvSpPr txBox="1">
            <a:spLocks noGrp="1"/>
          </p:cNvSpPr>
          <p:nvPr>
            <p:ph type="title"/>
          </p:nvPr>
        </p:nvSpPr>
        <p:spPr>
          <a:xfrm>
            <a:off x="1403279" y="1251269"/>
            <a:ext cx="9603300" cy="1049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endParaRPr sz="3200" b="0" i="0" u="none" strike="noStrike" cap="none">
              <a:solidFill>
                <a:schemeClr val="dk1"/>
              </a:solidFill>
              <a:latin typeface="Cabin"/>
              <a:ea typeface="Cabin"/>
              <a:cs typeface="Cabin"/>
              <a:sym typeface="Cabin"/>
            </a:endParaRPr>
          </a:p>
        </p:txBody>
      </p:sp>
      <p:sp>
        <p:nvSpPr>
          <p:cNvPr id="307" name="Google Shape;307;p46"/>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Rent / Lease / Purchase / Build?</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Sale or Keep </a:t>
            </a:r>
            <a:r>
              <a:rPr lang="en-US" sz="3000"/>
              <a:t>Bahá’í </a:t>
            </a:r>
            <a:r>
              <a:rPr lang="en-US" sz="3000" b="0" i="0" u="none" strike="noStrike" cap="none">
                <a:solidFill>
                  <a:schemeClr val="dk1"/>
                </a:solidFill>
                <a:latin typeface="Cabin"/>
                <a:ea typeface="Cabin"/>
                <a:cs typeface="Cabin"/>
                <a:sym typeface="Cabin"/>
              </a:rPr>
              <a:t>Facility</a:t>
            </a:r>
            <a:endParaRPr sz="3000"/>
          </a:p>
          <a:p>
            <a:pPr marL="228600" marR="0" lvl="0" indent="-101600" algn="l" rtl="0">
              <a:lnSpc>
                <a:spcPct val="120000"/>
              </a:lnSpc>
              <a:spcBef>
                <a:spcPts val="1000"/>
              </a:spcBef>
              <a:spcAft>
                <a:spcPts val="0"/>
              </a:spcAft>
              <a:buClr>
                <a:schemeClr val="accent1"/>
              </a:buClr>
              <a:buSzPts val="2000"/>
              <a:buFont typeface="Arial"/>
              <a:buNone/>
            </a:pPr>
            <a:endParaRPr sz="30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Effect transition="in" filter="fade">
                                      <p:cBhvr>
                                        <p:cTn id="7" dur="1000"/>
                                        <p:tgtEl>
                                          <p:spTgt spid="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Effect transition="in" filter="fade">
                                      <p:cBhvr>
                                        <p:cTn id="12" dur="1000"/>
                                        <p:tgtEl>
                                          <p:spTgt spid="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
                                            <p:txEl>
                                              <p:pRg st="2" end="2"/>
                                            </p:txEl>
                                          </p:spTgt>
                                        </p:tgtEl>
                                        <p:attrNameLst>
                                          <p:attrName>style.visibility</p:attrName>
                                        </p:attrNameLst>
                                      </p:cBhvr>
                                      <p:to>
                                        <p:strVal val="visible"/>
                                      </p:to>
                                    </p:set>
                                    <p:animEffect transition="in" filter="fade">
                                      <p:cBhvr>
                                        <p:cTn id="17" dur="1000"/>
                                        <p:tgtEl>
                                          <p:spTgt spid="3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13" name="Google Shape;313;p47"/>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Most, if not all of the information required for the decision are available via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Technical Manual</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Website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Consultation with BCA</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animEffect transition="in" filter="fade">
                                      <p:cBhvr>
                                        <p:cTn id="7" dur="1000"/>
                                        <p:tgtEl>
                                          <p:spTgt spid="3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3">
                                            <p:txEl>
                                              <p:pRg st="1" end="1"/>
                                            </p:txEl>
                                          </p:spTgt>
                                        </p:tgtEl>
                                        <p:attrNameLst>
                                          <p:attrName>style.visibility</p:attrName>
                                        </p:attrNameLst>
                                      </p:cBhvr>
                                      <p:to>
                                        <p:strVal val="visible"/>
                                      </p:to>
                                    </p:set>
                                    <p:animEffect transition="in" filter="fade">
                                      <p:cBhvr>
                                        <p:cTn id="12" dur="1000"/>
                                        <p:tgtEl>
                                          <p:spTgt spid="3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xEl>
                                              <p:pRg st="2" end="2"/>
                                            </p:txEl>
                                          </p:spTgt>
                                        </p:tgtEl>
                                        <p:attrNameLst>
                                          <p:attrName>style.visibility</p:attrName>
                                        </p:attrNameLst>
                                      </p:cBhvr>
                                      <p:to>
                                        <p:strVal val="visible"/>
                                      </p:to>
                                    </p:set>
                                    <p:animEffect transition="in" filter="fade">
                                      <p:cBhvr>
                                        <p:cTn id="17" dur="1000"/>
                                        <p:tgtEl>
                                          <p:spTgt spid="3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3">
                                            <p:txEl>
                                              <p:pRg st="3" end="3"/>
                                            </p:txEl>
                                          </p:spTgt>
                                        </p:tgtEl>
                                        <p:attrNameLst>
                                          <p:attrName>style.visibility</p:attrName>
                                        </p:attrNameLst>
                                      </p:cBhvr>
                                      <p:to>
                                        <p:strVal val="visible"/>
                                      </p:to>
                                    </p:set>
                                    <p:animEffect transition="in" filter="fade">
                                      <p:cBhvr>
                                        <p:cTn id="22" dur="1000"/>
                                        <p:tgtEl>
                                          <p:spTgt spid="3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8"/>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19" name="Google Shape;319;p48"/>
          <p:cNvSpPr txBox="1">
            <a:spLocks noGrp="1"/>
          </p:cNvSpPr>
          <p:nvPr>
            <p:ph type="body" idx="1"/>
          </p:nvPr>
        </p:nvSpPr>
        <p:spPr>
          <a:xfrm>
            <a:off x="476250" y="2015725"/>
            <a:ext cx="11315700" cy="3450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20000"/>
              </a:lnSpc>
              <a:spcBef>
                <a:spcPts val="1000"/>
              </a:spcBef>
              <a:spcAft>
                <a:spcPts val="0"/>
              </a:spcAft>
              <a:buSzPts val="2000"/>
              <a:buChar char="•"/>
            </a:pPr>
            <a:r>
              <a:rPr lang="en-US" sz="2500"/>
              <a:t>Let us consider Beaverton Community as an example.</a:t>
            </a:r>
            <a:endParaRPr sz="2500"/>
          </a:p>
          <a:p>
            <a:pPr marL="228600" marR="0" lvl="0" indent="-228600" algn="l" rtl="0">
              <a:lnSpc>
                <a:spcPct val="120000"/>
              </a:lnSpc>
              <a:spcBef>
                <a:spcPts val="1000"/>
              </a:spcBef>
              <a:spcAft>
                <a:spcPts val="0"/>
              </a:spcAft>
              <a:buSzPts val="2000"/>
              <a:buChar char="•"/>
            </a:pPr>
            <a:r>
              <a:rPr lang="en-US" sz="2500"/>
              <a:t>Prior to the current center we had about 120 on membership rolls with about 45% - 55% participation.</a:t>
            </a:r>
            <a:endParaRPr sz="2500"/>
          </a:p>
          <a:p>
            <a:pPr marL="228600" marR="0" lvl="0" indent="-228600" algn="l" rtl="0">
              <a:lnSpc>
                <a:spcPct val="120000"/>
              </a:lnSpc>
              <a:spcBef>
                <a:spcPts val="1000"/>
              </a:spcBef>
              <a:spcAft>
                <a:spcPts val="0"/>
              </a:spcAft>
              <a:buSzPts val="2000"/>
              <a:buChar char="•"/>
            </a:pPr>
            <a:r>
              <a:rPr lang="en-US" sz="2500"/>
              <a:t>We simply ran out of room at homes. There were insufficient houses that could hold that many people.</a:t>
            </a:r>
            <a:endParaRPr sz="2500"/>
          </a:p>
          <a:p>
            <a:pPr marL="228600" marR="0" lvl="0" indent="-228600" algn="l" rtl="0">
              <a:lnSpc>
                <a:spcPct val="120000"/>
              </a:lnSpc>
              <a:spcBef>
                <a:spcPts val="1000"/>
              </a:spcBef>
              <a:spcAft>
                <a:spcPts val="0"/>
              </a:spcAft>
              <a:buSzPts val="2000"/>
              <a:buChar char="•"/>
            </a:pPr>
            <a:r>
              <a:rPr lang="en-US" sz="2500"/>
              <a:t>S</a:t>
            </a:r>
            <a:r>
              <a:rPr lang="en-US" sz="2500" b="0" i="0" u="none" strike="noStrike" cap="none">
                <a:solidFill>
                  <a:schemeClr val="dk1"/>
                </a:solidFill>
                <a:latin typeface="Cabin"/>
                <a:ea typeface="Cabin"/>
                <a:cs typeface="Cabin"/>
                <a:sym typeface="Cabin"/>
              </a:rPr>
              <a:t>o LSA consulted for a while and chose:</a:t>
            </a:r>
            <a:endParaRPr sz="2500"/>
          </a:p>
          <a:p>
            <a:pPr marL="0" marR="0" lvl="0" indent="0" algn="l" rtl="0">
              <a:lnSpc>
                <a:spcPct val="120000"/>
              </a:lnSpc>
              <a:spcBef>
                <a:spcPts val="1000"/>
              </a:spcBef>
              <a:spcAft>
                <a:spcPts val="0"/>
              </a:spcAft>
              <a:buClr>
                <a:schemeClr val="accent1"/>
              </a:buClr>
              <a:buSzPts val="2000"/>
              <a:buFont typeface="Arial"/>
              <a:buNone/>
            </a:pPr>
            <a:endParaRPr sz="25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fade">
                                      <p:cBhvr>
                                        <p:cTn id="7" dur="10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9">
                                            <p:txEl>
                                              <p:pRg st="1" end="1"/>
                                            </p:txEl>
                                          </p:spTgt>
                                        </p:tgtEl>
                                        <p:attrNameLst>
                                          <p:attrName>style.visibility</p:attrName>
                                        </p:attrNameLst>
                                      </p:cBhvr>
                                      <p:to>
                                        <p:strVal val="visible"/>
                                      </p:to>
                                    </p:set>
                                    <p:animEffect transition="in" filter="fade">
                                      <p:cBhvr>
                                        <p:cTn id="12" dur="1000"/>
                                        <p:tgtEl>
                                          <p:spTgt spid="3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9">
                                            <p:txEl>
                                              <p:pRg st="2" end="2"/>
                                            </p:txEl>
                                          </p:spTgt>
                                        </p:tgtEl>
                                        <p:attrNameLst>
                                          <p:attrName>style.visibility</p:attrName>
                                        </p:attrNameLst>
                                      </p:cBhvr>
                                      <p:to>
                                        <p:strVal val="visible"/>
                                      </p:to>
                                    </p:set>
                                    <p:animEffect transition="in" filter="fade">
                                      <p:cBhvr>
                                        <p:cTn id="17" dur="1000"/>
                                        <p:tgtEl>
                                          <p:spTgt spid="3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9">
                                            <p:txEl>
                                              <p:pRg st="3" end="3"/>
                                            </p:txEl>
                                          </p:spTgt>
                                        </p:tgtEl>
                                        <p:attrNameLst>
                                          <p:attrName>style.visibility</p:attrName>
                                        </p:attrNameLst>
                                      </p:cBhvr>
                                      <p:to>
                                        <p:strVal val="visible"/>
                                      </p:to>
                                    </p:set>
                                    <p:animEffect transition="in" filter="fade">
                                      <p:cBhvr>
                                        <p:cTn id="22" dur="1000"/>
                                        <p:tgtEl>
                                          <p:spTgt spid="3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9">
                                            <p:txEl>
                                              <p:pRg st="4" end="4"/>
                                            </p:txEl>
                                          </p:spTgt>
                                        </p:tgtEl>
                                        <p:attrNameLst>
                                          <p:attrName>style.visibility</p:attrName>
                                        </p:attrNameLst>
                                      </p:cBhvr>
                                      <p:to>
                                        <p:strVal val="visible"/>
                                      </p:to>
                                    </p:set>
                                    <p:animEffect transition="in" filter="fade">
                                      <p:cBhvr>
                                        <p:cTn id="27" dur="1000"/>
                                        <p:tgtEl>
                                          <p:spTgt spid="3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9"/>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25" name="Google Shape;325;p49"/>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47650" algn="l" rtl="0">
              <a:lnSpc>
                <a:spcPct val="120000"/>
              </a:lnSpc>
              <a:spcBef>
                <a:spcPts val="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Rent:</a:t>
            </a:r>
            <a:endParaRPr sz="2300"/>
          </a:p>
          <a:p>
            <a:pPr marL="685800" marR="0" lvl="1" indent="-260350" algn="l" rtl="0">
              <a:lnSpc>
                <a:spcPct val="120000"/>
              </a:lnSpc>
              <a:spcBef>
                <a:spcPts val="5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Renting was a great option.</a:t>
            </a:r>
            <a:endParaRPr sz="2300"/>
          </a:p>
          <a:p>
            <a:pPr marL="685800" marR="0" lvl="1" indent="-260350" algn="l" rtl="0">
              <a:lnSpc>
                <a:spcPct val="120000"/>
              </a:lnSpc>
              <a:spcBef>
                <a:spcPts val="5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Affordable</a:t>
            </a:r>
            <a:endParaRPr sz="2300"/>
          </a:p>
          <a:p>
            <a:pPr marL="685800" marR="0" lvl="1" indent="-260350" algn="l" rtl="0">
              <a:lnSpc>
                <a:spcPct val="120000"/>
              </a:lnSpc>
              <a:spcBef>
                <a:spcPts val="5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As needed basis</a:t>
            </a:r>
            <a:endParaRPr sz="2300"/>
          </a:p>
          <a:p>
            <a:pPr marL="685800" marR="0" lvl="1" indent="-260350" algn="l" rtl="0">
              <a:lnSpc>
                <a:spcPct val="120000"/>
              </a:lnSpc>
              <a:spcBef>
                <a:spcPts val="5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No long term commitment</a:t>
            </a:r>
            <a:endParaRPr sz="2300"/>
          </a:p>
          <a:p>
            <a:pPr marL="685800" marR="0" lvl="1" indent="-260350" algn="l" rtl="0">
              <a:lnSpc>
                <a:spcPct val="120000"/>
              </a:lnSpc>
              <a:spcBef>
                <a:spcPts val="5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No maintenance expenses</a:t>
            </a:r>
            <a:endParaRPr sz="2300"/>
          </a:p>
          <a:p>
            <a:pPr marL="685800" marR="0" lvl="1" indent="-260350" algn="l" rtl="0">
              <a:lnSpc>
                <a:spcPct val="120000"/>
              </a:lnSpc>
              <a:spcBef>
                <a:spcPts val="5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This went on for a while until our wonderful and </a:t>
            </a:r>
            <a:r>
              <a:rPr lang="en-US" sz="2300" b="0" i="0" u="sng" strike="noStrike" cap="none">
                <a:solidFill>
                  <a:schemeClr val="dk1"/>
                </a:solidFill>
                <a:latin typeface="Cabin"/>
                <a:ea typeface="Cabin"/>
                <a:cs typeface="Cabin"/>
                <a:sym typeface="Cabin"/>
              </a:rPr>
              <a:t>very active </a:t>
            </a:r>
            <a:r>
              <a:rPr lang="en-US" sz="2300" b="0" i="0" u="none" strike="noStrike" cap="none">
                <a:solidFill>
                  <a:schemeClr val="dk1"/>
                </a:solidFill>
                <a:latin typeface="Cabin"/>
                <a:ea typeface="Cabin"/>
                <a:cs typeface="Cabin"/>
                <a:sym typeface="Cabin"/>
              </a:rPr>
              <a:t>kids got us barred from most of available rentals ☺</a:t>
            </a:r>
            <a:endParaRPr sz="23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animEffect transition="in" filter="fade">
                                      <p:cBhvr>
                                        <p:cTn id="7" dur="1000"/>
                                        <p:tgtEl>
                                          <p:spTgt spid="3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5">
                                            <p:txEl>
                                              <p:pRg st="1" end="1"/>
                                            </p:txEl>
                                          </p:spTgt>
                                        </p:tgtEl>
                                        <p:attrNameLst>
                                          <p:attrName>style.visibility</p:attrName>
                                        </p:attrNameLst>
                                      </p:cBhvr>
                                      <p:to>
                                        <p:strVal val="visible"/>
                                      </p:to>
                                    </p:set>
                                    <p:animEffect transition="in" filter="fade">
                                      <p:cBhvr>
                                        <p:cTn id="12" dur="1000"/>
                                        <p:tgtEl>
                                          <p:spTgt spid="3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5">
                                            <p:txEl>
                                              <p:pRg st="2" end="2"/>
                                            </p:txEl>
                                          </p:spTgt>
                                        </p:tgtEl>
                                        <p:attrNameLst>
                                          <p:attrName>style.visibility</p:attrName>
                                        </p:attrNameLst>
                                      </p:cBhvr>
                                      <p:to>
                                        <p:strVal val="visible"/>
                                      </p:to>
                                    </p:set>
                                    <p:animEffect transition="in" filter="fade">
                                      <p:cBhvr>
                                        <p:cTn id="17" dur="1000"/>
                                        <p:tgtEl>
                                          <p:spTgt spid="3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5">
                                            <p:txEl>
                                              <p:pRg st="3" end="3"/>
                                            </p:txEl>
                                          </p:spTgt>
                                        </p:tgtEl>
                                        <p:attrNameLst>
                                          <p:attrName>style.visibility</p:attrName>
                                        </p:attrNameLst>
                                      </p:cBhvr>
                                      <p:to>
                                        <p:strVal val="visible"/>
                                      </p:to>
                                    </p:set>
                                    <p:animEffect transition="in" filter="fade">
                                      <p:cBhvr>
                                        <p:cTn id="22" dur="1000"/>
                                        <p:tgtEl>
                                          <p:spTgt spid="3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xEl>
                                              <p:pRg st="4" end="4"/>
                                            </p:txEl>
                                          </p:spTgt>
                                        </p:tgtEl>
                                        <p:attrNameLst>
                                          <p:attrName>style.visibility</p:attrName>
                                        </p:attrNameLst>
                                      </p:cBhvr>
                                      <p:to>
                                        <p:strVal val="visible"/>
                                      </p:to>
                                    </p:set>
                                    <p:animEffect transition="in" filter="fade">
                                      <p:cBhvr>
                                        <p:cTn id="27" dur="1000"/>
                                        <p:tgtEl>
                                          <p:spTgt spid="3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5">
                                            <p:txEl>
                                              <p:pRg st="5" end="5"/>
                                            </p:txEl>
                                          </p:spTgt>
                                        </p:tgtEl>
                                        <p:attrNameLst>
                                          <p:attrName>style.visibility</p:attrName>
                                        </p:attrNameLst>
                                      </p:cBhvr>
                                      <p:to>
                                        <p:strVal val="visible"/>
                                      </p:to>
                                    </p:set>
                                    <p:animEffect transition="in" filter="fade">
                                      <p:cBhvr>
                                        <p:cTn id="32" dur="1000"/>
                                        <p:tgtEl>
                                          <p:spTgt spid="3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5">
                                            <p:txEl>
                                              <p:pRg st="6" end="6"/>
                                            </p:txEl>
                                          </p:spTgt>
                                        </p:tgtEl>
                                        <p:attrNameLst>
                                          <p:attrName>style.visibility</p:attrName>
                                        </p:attrNameLst>
                                      </p:cBhvr>
                                      <p:to>
                                        <p:strVal val="visible"/>
                                      </p:to>
                                    </p:set>
                                    <p:animEffect transition="in" filter="fade">
                                      <p:cBhvr>
                                        <p:cTn id="37" dur="1000"/>
                                        <p:tgtEl>
                                          <p:spTgt spid="32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31" name="Google Shape;331;p50"/>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Lease?</a:t>
            </a:r>
            <a:endParaRPr sz="3000"/>
          </a:p>
          <a:p>
            <a:pPr marL="685800" marR="0" lvl="1" indent="-3048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LSA searched all available buildings but</a:t>
            </a:r>
            <a:endParaRPr sz="3000"/>
          </a:p>
          <a:p>
            <a:pPr marL="685800" marR="0" lvl="1" indent="-3048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 none of them wanted us or qualified for community needs / requirements</a:t>
            </a:r>
            <a:endParaRPr sz="3000"/>
          </a:p>
          <a:p>
            <a:pPr marL="685800" marR="0" lvl="1" indent="-3048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LSA reduced its requirement and searched again but no results…</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10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fade">
                                      <p:cBhvr>
                                        <p:cTn id="12" dur="10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Effect transition="in" filter="fade">
                                      <p:cBhvr>
                                        <p:cTn id="17" dur="1000"/>
                                        <p:tgtEl>
                                          <p:spTgt spid="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Effect transition="in" filter="fade">
                                      <p:cBhvr>
                                        <p:cTn id="22" dur="1000"/>
                                        <p:tgtEl>
                                          <p:spTgt spid="3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37" name="Google Shape;337;p51"/>
          <p:cNvSpPr txBox="1">
            <a:spLocks noGrp="1"/>
          </p:cNvSpPr>
          <p:nvPr>
            <p:ph type="body" idx="1"/>
          </p:nvPr>
        </p:nvSpPr>
        <p:spPr>
          <a:xfrm>
            <a:off x="304800" y="2015725"/>
            <a:ext cx="11791800" cy="3188400"/>
          </a:xfrm>
          <a:prstGeom prst="rect">
            <a:avLst/>
          </a:prstGeom>
          <a:noFill/>
          <a:ln>
            <a:noFill/>
          </a:ln>
        </p:spPr>
        <p:txBody>
          <a:bodyPr spcFirstLastPara="1" wrap="square" lIns="91425" tIns="45700" rIns="91425" bIns="45700" anchor="t" anchorCtr="0">
            <a:noAutofit/>
          </a:bodyPr>
          <a:lstStyle/>
          <a:p>
            <a:pPr marL="228600" marR="0" lvl="0" indent="-266700" algn="l" rtl="0">
              <a:lnSpc>
                <a:spcPct val="120000"/>
              </a:lnSpc>
              <a:spcBef>
                <a:spcPts val="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Purchase</a:t>
            </a:r>
            <a:endParaRPr sz="2600"/>
          </a:p>
          <a:p>
            <a:pPr marL="685800" marR="0" lvl="1" indent="-279400" algn="l" rtl="0">
              <a:lnSpc>
                <a:spcPct val="120000"/>
              </a:lnSpc>
              <a:spcBef>
                <a:spcPts val="5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LSA contacted two/three Real Estate agents and presented the requirements</a:t>
            </a:r>
            <a:endParaRPr sz="2600"/>
          </a:p>
          <a:p>
            <a:pPr marL="685800" marR="0" lvl="1" indent="-279400" algn="l" rtl="0">
              <a:lnSpc>
                <a:spcPct val="120000"/>
              </a:lnSpc>
              <a:spcBef>
                <a:spcPts val="5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For over a year we </a:t>
            </a:r>
            <a:r>
              <a:rPr lang="en-US" sz="2600" b="0" i="0" u="sng" strike="noStrike" cap="none">
                <a:solidFill>
                  <a:schemeClr val="dk1"/>
                </a:solidFill>
                <a:latin typeface="Cabin"/>
                <a:ea typeface="Cabin"/>
                <a:cs typeface="Cabin"/>
                <a:sym typeface="Cabin"/>
              </a:rPr>
              <a:t>actively</a:t>
            </a:r>
            <a:r>
              <a:rPr lang="en-US" sz="2600" b="0" i="0" u="none" strike="noStrike" cap="none">
                <a:solidFill>
                  <a:schemeClr val="dk1"/>
                </a:solidFill>
                <a:latin typeface="Cabin"/>
                <a:ea typeface="Cabin"/>
                <a:cs typeface="Cabin"/>
                <a:sym typeface="Cabin"/>
              </a:rPr>
              <a:t> search, visited, reviewed and analyzed numerous properties</a:t>
            </a:r>
            <a:endParaRPr sz="2600"/>
          </a:p>
          <a:p>
            <a:pPr marL="685800" marR="0" lvl="1" indent="-279400" algn="l" rtl="0">
              <a:lnSpc>
                <a:spcPct val="120000"/>
              </a:lnSpc>
              <a:spcBef>
                <a:spcPts val="5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The properties simply either</a:t>
            </a:r>
            <a:endParaRPr sz="2600"/>
          </a:p>
          <a:p>
            <a:pPr marL="1143000" marR="0" lvl="2" indent="-292100" algn="l" rtl="0">
              <a:lnSpc>
                <a:spcPct val="120000"/>
              </a:lnSpc>
              <a:spcBef>
                <a:spcPts val="5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Did not meet the basic requirements or</a:t>
            </a:r>
            <a:endParaRPr sz="2600"/>
          </a:p>
          <a:p>
            <a:pPr marL="1143000" marR="0" lvl="2" indent="-292100" algn="l" rtl="0">
              <a:lnSpc>
                <a:spcPct val="120000"/>
              </a:lnSpc>
              <a:spcBef>
                <a:spcPts val="500"/>
              </a:spcBef>
              <a:spcAft>
                <a:spcPts val="0"/>
              </a:spcAft>
              <a:buClr>
                <a:schemeClr val="accent1"/>
              </a:buClr>
              <a:buSzPts val="2600"/>
              <a:buFont typeface="Arial"/>
              <a:buChar char="•"/>
            </a:pPr>
            <a:r>
              <a:rPr lang="en-US" sz="2600" b="0" i="0" u="none" strike="noStrike" cap="none">
                <a:solidFill>
                  <a:schemeClr val="dk1"/>
                </a:solidFill>
                <a:latin typeface="Cabin"/>
                <a:ea typeface="Cabin"/>
                <a:cs typeface="Cabin"/>
                <a:sym typeface="Cabin"/>
              </a:rPr>
              <a:t>Too expensive and not with in budget.</a:t>
            </a:r>
            <a:endParaRPr sz="2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animEffect transition="in" filter="fade">
                                      <p:cBhvr>
                                        <p:cTn id="7" dur="1000"/>
                                        <p:tgtEl>
                                          <p:spTgt spid="3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xEl>
                                              <p:pRg st="1" end="1"/>
                                            </p:txEl>
                                          </p:spTgt>
                                        </p:tgtEl>
                                        <p:attrNameLst>
                                          <p:attrName>style.visibility</p:attrName>
                                        </p:attrNameLst>
                                      </p:cBhvr>
                                      <p:to>
                                        <p:strVal val="visible"/>
                                      </p:to>
                                    </p:set>
                                    <p:animEffect transition="in" filter="fade">
                                      <p:cBhvr>
                                        <p:cTn id="12" dur="1000"/>
                                        <p:tgtEl>
                                          <p:spTgt spid="3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
                                            <p:txEl>
                                              <p:pRg st="2" end="2"/>
                                            </p:txEl>
                                          </p:spTgt>
                                        </p:tgtEl>
                                        <p:attrNameLst>
                                          <p:attrName>style.visibility</p:attrName>
                                        </p:attrNameLst>
                                      </p:cBhvr>
                                      <p:to>
                                        <p:strVal val="visible"/>
                                      </p:to>
                                    </p:set>
                                    <p:animEffect transition="in" filter="fade">
                                      <p:cBhvr>
                                        <p:cTn id="17" dur="1000"/>
                                        <p:tgtEl>
                                          <p:spTgt spid="3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7">
                                            <p:txEl>
                                              <p:pRg st="3" end="3"/>
                                            </p:txEl>
                                          </p:spTgt>
                                        </p:tgtEl>
                                        <p:attrNameLst>
                                          <p:attrName>style.visibility</p:attrName>
                                        </p:attrNameLst>
                                      </p:cBhvr>
                                      <p:to>
                                        <p:strVal val="visible"/>
                                      </p:to>
                                    </p:set>
                                    <p:animEffect transition="in" filter="fade">
                                      <p:cBhvr>
                                        <p:cTn id="22" dur="1000"/>
                                        <p:tgtEl>
                                          <p:spTgt spid="3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xEl>
                                              <p:pRg st="4" end="4"/>
                                            </p:txEl>
                                          </p:spTgt>
                                        </p:tgtEl>
                                        <p:attrNameLst>
                                          <p:attrName>style.visibility</p:attrName>
                                        </p:attrNameLst>
                                      </p:cBhvr>
                                      <p:to>
                                        <p:strVal val="visible"/>
                                      </p:to>
                                    </p:set>
                                    <p:animEffect transition="in" filter="fade">
                                      <p:cBhvr>
                                        <p:cTn id="27" dur="1000"/>
                                        <p:tgtEl>
                                          <p:spTgt spid="33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7">
                                            <p:txEl>
                                              <p:pRg st="5" end="5"/>
                                            </p:txEl>
                                          </p:spTgt>
                                        </p:tgtEl>
                                        <p:attrNameLst>
                                          <p:attrName>style.visibility</p:attrName>
                                        </p:attrNameLst>
                                      </p:cBhvr>
                                      <p:to>
                                        <p:strVal val="visible"/>
                                      </p:to>
                                    </p:set>
                                    <p:animEffect transition="in" filter="fade">
                                      <p:cBhvr>
                                        <p:cTn id="32" dur="1000"/>
                                        <p:tgtEl>
                                          <p:spTgt spid="3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1451579" y="1251244"/>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BAHÁ’Í CENTER ASSISTANCE CORP. (BCA)</a:t>
            </a:r>
            <a:endParaRPr/>
          </a:p>
        </p:txBody>
      </p:sp>
      <p:sp>
        <p:nvSpPr>
          <p:cNvPr id="119" name="Google Shape;119;p16"/>
          <p:cNvSpPr txBox="1">
            <a:spLocks noGrp="1"/>
          </p:cNvSpPr>
          <p:nvPr>
            <p:ph type="body" idx="1"/>
          </p:nvPr>
        </p:nvSpPr>
        <p:spPr>
          <a:xfrm>
            <a:off x="1451575" y="2015725"/>
            <a:ext cx="10429200" cy="3450600"/>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BCA an agency of the National Spiritual Assembly of the Bahá’ís of the United States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Became operational in December 2005, after considerable investigation, consultation and planning since 1999.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The National Spiritual Assembly provides ongoing direction and guidance to BCA through its Office of the Treasurer. </a:t>
            </a:r>
            <a:endParaRPr sz="3000"/>
          </a:p>
          <a:p>
            <a:pPr marL="228600" marR="0" lvl="0" indent="-101600" algn="l" rtl="0">
              <a:lnSpc>
                <a:spcPct val="120000"/>
              </a:lnSpc>
              <a:spcBef>
                <a:spcPts val="1000"/>
              </a:spcBef>
              <a:spcAft>
                <a:spcPts val="0"/>
              </a:spcAft>
              <a:buClr>
                <a:schemeClr val="accent1"/>
              </a:buClr>
              <a:buSzPts val="2000"/>
              <a:buFont typeface="Arial"/>
              <a:buNone/>
            </a:pPr>
            <a:endParaRPr sz="30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animEffect transition="in" filter="fade">
                                      <p:cBhvr>
                                        <p:cTn id="7" dur="1000"/>
                                        <p:tgtEl>
                                          <p:spTgt spid="1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
                                            <p:txEl>
                                              <p:pRg st="1" end="1"/>
                                            </p:txEl>
                                          </p:spTgt>
                                        </p:tgtEl>
                                        <p:attrNameLst>
                                          <p:attrName>style.visibility</p:attrName>
                                        </p:attrNameLst>
                                      </p:cBhvr>
                                      <p:to>
                                        <p:strVal val="visible"/>
                                      </p:to>
                                    </p:set>
                                    <p:animEffect transition="in" filter="fade">
                                      <p:cBhvr>
                                        <p:cTn id="12" dur="1000"/>
                                        <p:tgtEl>
                                          <p:spTgt spid="1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
                                            <p:txEl>
                                              <p:pRg st="2" end="2"/>
                                            </p:txEl>
                                          </p:spTgt>
                                        </p:tgtEl>
                                        <p:attrNameLst>
                                          <p:attrName>style.visibility</p:attrName>
                                        </p:attrNameLst>
                                      </p:cBhvr>
                                      <p:to>
                                        <p:strVal val="visible"/>
                                      </p:to>
                                    </p:set>
                                    <p:animEffect transition="in" filter="fade">
                                      <p:cBhvr>
                                        <p:cTn id="17" dur="1000"/>
                                        <p:tgtEl>
                                          <p:spTgt spid="1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
                                            <p:txEl>
                                              <p:pRg st="3" end="3"/>
                                            </p:txEl>
                                          </p:spTgt>
                                        </p:tgtEl>
                                        <p:attrNameLst>
                                          <p:attrName>style.visibility</p:attrName>
                                        </p:attrNameLst>
                                      </p:cBhvr>
                                      <p:to>
                                        <p:strVal val="visible"/>
                                      </p:to>
                                    </p:set>
                                    <p:animEffect transition="in" filter="fade">
                                      <p:cBhvr>
                                        <p:cTn id="22" dur="1000"/>
                                        <p:tgtEl>
                                          <p:spTgt spid="1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43" name="Google Shape;343;p52"/>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The LSA was simply out of options</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Exhausted every possible venue</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And yet no solution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Thus once an opportunity presented itself  on the main road, the LSA decided to</a:t>
            </a:r>
            <a:endParaRPr sz="3000"/>
          </a:p>
          <a:p>
            <a:pPr marL="685800" marR="0" lvl="1" indent="-2159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BUILD</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animEffect transition="in" filter="fade">
                                      <p:cBhvr>
                                        <p:cTn id="7" dur="1000"/>
                                        <p:tgtEl>
                                          <p:spTgt spid="3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3">
                                            <p:txEl>
                                              <p:pRg st="1" end="1"/>
                                            </p:txEl>
                                          </p:spTgt>
                                        </p:tgtEl>
                                        <p:attrNameLst>
                                          <p:attrName>style.visibility</p:attrName>
                                        </p:attrNameLst>
                                      </p:cBhvr>
                                      <p:to>
                                        <p:strVal val="visible"/>
                                      </p:to>
                                    </p:set>
                                    <p:animEffect transition="in" filter="fade">
                                      <p:cBhvr>
                                        <p:cTn id="12" dur="1000"/>
                                        <p:tgtEl>
                                          <p:spTgt spid="3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animEffect transition="in" filter="fade">
                                      <p:cBhvr>
                                        <p:cTn id="17" dur="1000"/>
                                        <p:tgtEl>
                                          <p:spTgt spid="3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3">
                                            <p:txEl>
                                              <p:pRg st="3" end="3"/>
                                            </p:txEl>
                                          </p:spTgt>
                                        </p:tgtEl>
                                        <p:attrNameLst>
                                          <p:attrName>style.visibility</p:attrName>
                                        </p:attrNameLst>
                                      </p:cBhvr>
                                      <p:to>
                                        <p:strVal val="visible"/>
                                      </p:to>
                                    </p:set>
                                    <p:animEffect transition="in" filter="fade">
                                      <p:cBhvr>
                                        <p:cTn id="22" dur="1000"/>
                                        <p:tgtEl>
                                          <p:spTgt spid="3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3">
                                            <p:txEl>
                                              <p:pRg st="4" end="4"/>
                                            </p:txEl>
                                          </p:spTgt>
                                        </p:tgtEl>
                                        <p:attrNameLst>
                                          <p:attrName>style.visibility</p:attrName>
                                        </p:attrNameLst>
                                      </p:cBhvr>
                                      <p:to>
                                        <p:strVal val="visible"/>
                                      </p:to>
                                    </p:set>
                                    <p:animEffect transition="in" filter="fade">
                                      <p:cBhvr>
                                        <p:cTn id="27" dur="1000"/>
                                        <p:tgtEl>
                                          <p:spTgt spid="3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53"/>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49" name="Google Shape;349;p53"/>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60350" algn="l" rtl="0">
              <a:lnSpc>
                <a:spcPct val="110000"/>
              </a:lnSpc>
              <a:spcBef>
                <a:spcPts val="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As the Project Manager and member of LSA:</a:t>
            </a:r>
            <a:endParaRPr sz="2500"/>
          </a:p>
          <a:p>
            <a:pPr marL="228600" marR="0" lvl="0" indent="-260350" algn="l" rtl="0">
              <a:lnSpc>
                <a:spcPct val="110000"/>
              </a:lnSpc>
              <a:spcBef>
                <a:spcPts val="10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Although we had Volunteer </a:t>
            </a:r>
            <a:endParaRPr sz="2500"/>
          </a:p>
          <a:p>
            <a:pPr marL="685800" marR="0" lvl="1" indent="-273050" algn="l" rtl="0">
              <a:lnSpc>
                <a:spcPct val="11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Designer</a:t>
            </a:r>
            <a:endParaRPr sz="2500"/>
          </a:p>
          <a:p>
            <a:pPr marL="685800" marR="0" lvl="1" indent="-273050" algn="l" rtl="0">
              <a:lnSpc>
                <a:spcPct val="11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Builder</a:t>
            </a:r>
            <a:endParaRPr sz="2500"/>
          </a:p>
          <a:p>
            <a:pPr marL="685800" marR="0" lvl="1" indent="-273050" algn="l" rtl="0">
              <a:lnSpc>
                <a:spcPct val="110000"/>
              </a:lnSpc>
              <a:spcBef>
                <a:spcPts val="5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Project Manager</a:t>
            </a:r>
            <a:endParaRPr sz="2500"/>
          </a:p>
          <a:p>
            <a:pPr marL="228600" marR="0" lvl="0" indent="-260350" algn="l" rtl="0">
              <a:lnSpc>
                <a:spcPct val="110000"/>
              </a:lnSpc>
              <a:spcBef>
                <a:spcPts val="10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Most difficult / challenging project !!!</a:t>
            </a:r>
            <a:endParaRPr sz="2500"/>
          </a:p>
          <a:p>
            <a:pPr marL="228600" marR="0" lvl="0" indent="-260350" algn="l" rtl="0">
              <a:lnSpc>
                <a:spcPct val="110000"/>
              </a:lnSpc>
              <a:spcBef>
                <a:spcPts val="10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Took about 5 Years </a:t>
            </a:r>
            <a:endParaRPr sz="2500"/>
          </a:p>
          <a:p>
            <a:pPr marL="228600" marR="0" lvl="0" indent="-260350" algn="l" rtl="0">
              <a:lnSpc>
                <a:spcPct val="110000"/>
              </a:lnSpc>
              <a:spcBef>
                <a:spcPts val="1000"/>
              </a:spcBef>
              <a:spcAft>
                <a:spcPts val="0"/>
              </a:spcAft>
              <a:buClr>
                <a:schemeClr val="accent1"/>
              </a:buClr>
              <a:buSzPts val="2500"/>
              <a:buFont typeface="Arial"/>
              <a:buChar char="•"/>
            </a:pPr>
            <a:r>
              <a:rPr lang="en-US" sz="2500" b="0" i="0" u="none" strike="noStrike" cap="none">
                <a:solidFill>
                  <a:schemeClr val="dk1"/>
                </a:solidFill>
                <a:latin typeface="Cabin"/>
                <a:ea typeface="Cabin"/>
                <a:cs typeface="Cabin"/>
                <a:sym typeface="Cabin"/>
              </a:rPr>
              <a:t>Lots of tears, pain and joy</a:t>
            </a:r>
            <a:endParaRPr sz="2500"/>
          </a:p>
          <a:p>
            <a:pPr marL="228600" marR="0" lvl="0" indent="-101600" algn="l" rtl="0">
              <a:lnSpc>
                <a:spcPct val="110000"/>
              </a:lnSpc>
              <a:spcBef>
                <a:spcPts val="1000"/>
              </a:spcBef>
              <a:spcAft>
                <a:spcPts val="0"/>
              </a:spcAft>
              <a:buClr>
                <a:schemeClr val="accent1"/>
              </a:buClr>
              <a:buSzPts val="2000"/>
              <a:buFont typeface="Arial"/>
              <a:buNone/>
            </a:pPr>
            <a:endParaRPr sz="25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animEffect transition="in" filter="fade">
                                      <p:cBhvr>
                                        <p:cTn id="7" dur="1000"/>
                                        <p:tgtEl>
                                          <p:spTgt spid="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9">
                                            <p:txEl>
                                              <p:pRg st="1" end="1"/>
                                            </p:txEl>
                                          </p:spTgt>
                                        </p:tgtEl>
                                        <p:attrNameLst>
                                          <p:attrName>style.visibility</p:attrName>
                                        </p:attrNameLst>
                                      </p:cBhvr>
                                      <p:to>
                                        <p:strVal val="visible"/>
                                      </p:to>
                                    </p:set>
                                    <p:animEffect transition="in" filter="fade">
                                      <p:cBhvr>
                                        <p:cTn id="12" dur="1000"/>
                                        <p:tgtEl>
                                          <p:spTgt spid="3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9">
                                            <p:txEl>
                                              <p:pRg st="2" end="2"/>
                                            </p:txEl>
                                          </p:spTgt>
                                        </p:tgtEl>
                                        <p:attrNameLst>
                                          <p:attrName>style.visibility</p:attrName>
                                        </p:attrNameLst>
                                      </p:cBhvr>
                                      <p:to>
                                        <p:strVal val="visible"/>
                                      </p:to>
                                    </p:set>
                                    <p:animEffect transition="in" filter="fade">
                                      <p:cBhvr>
                                        <p:cTn id="17" dur="1000"/>
                                        <p:tgtEl>
                                          <p:spTgt spid="3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9">
                                            <p:txEl>
                                              <p:pRg st="3" end="3"/>
                                            </p:txEl>
                                          </p:spTgt>
                                        </p:tgtEl>
                                        <p:attrNameLst>
                                          <p:attrName>style.visibility</p:attrName>
                                        </p:attrNameLst>
                                      </p:cBhvr>
                                      <p:to>
                                        <p:strVal val="visible"/>
                                      </p:to>
                                    </p:set>
                                    <p:animEffect transition="in" filter="fade">
                                      <p:cBhvr>
                                        <p:cTn id="22" dur="1000"/>
                                        <p:tgtEl>
                                          <p:spTgt spid="3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9">
                                            <p:txEl>
                                              <p:pRg st="4" end="4"/>
                                            </p:txEl>
                                          </p:spTgt>
                                        </p:tgtEl>
                                        <p:attrNameLst>
                                          <p:attrName>style.visibility</p:attrName>
                                        </p:attrNameLst>
                                      </p:cBhvr>
                                      <p:to>
                                        <p:strVal val="visible"/>
                                      </p:to>
                                    </p:set>
                                    <p:animEffect transition="in" filter="fade">
                                      <p:cBhvr>
                                        <p:cTn id="27" dur="1000"/>
                                        <p:tgtEl>
                                          <p:spTgt spid="3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9">
                                            <p:txEl>
                                              <p:pRg st="5" end="5"/>
                                            </p:txEl>
                                          </p:spTgt>
                                        </p:tgtEl>
                                        <p:attrNameLst>
                                          <p:attrName>style.visibility</p:attrName>
                                        </p:attrNameLst>
                                      </p:cBhvr>
                                      <p:to>
                                        <p:strVal val="visible"/>
                                      </p:to>
                                    </p:set>
                                    <p:animEffect transition="in" filter="fade">
                                      <p:cBhvr>
                                        <p:cTn id="32" dur="1000"/>
                                        <p:tgtEl>
                                          <p:spTgt spid="34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9">
                                            <p:txEl>
                                              <p:pRg st="6" end="6"/>
                                            </p:txEl>
                                          </p:spTgt>
                                        </p:tgtEl>
                                        <p:attrNameLst>
                                          <p:attrName>style.visibility</p:attrName>
                                        </p:attrNameLst>
                                      </p:cBhvr>
                                      <p:to>
                                        <p:strVal val="visible"/>
                                      </p:to>
                                    </p:set>
                                    <p:animEffect transition="in" filter="fade">
                                      <p:cBhvr>
                                        <p:cTn id="37" dur="1000"/>
                                        <p:tgtEl>
                                          <p:spTgt spid="34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49">
                                            <p:txEl>
                                              <p:pRg st="7" end="7"/>
                                            </p:txEl>
                                          </p:spTgt>
                                        </p:tgtEl>
                                        <p:attrNameLst>
                                          <p:attrName>style.visibility</p:attrName>
                                        </p:attrNameLst>
                                      </p:cBhvr>
                                      <p:to>
                                        <p:strVal val="visible"/>
                                      </p:to>
                                    </p:set>
                                    <p:animEffect transition="in" filter="fade">
                                      <p:cBhvr>
                                        <p:cTn id="42" dur="1000"/>
                                        <p:tgtEl>
                                          <p:spTgt spid="34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9">
                                            <p:txEl>
                                              <p:pRg st="8" end="8"/>
                                            </p:txEl>
                                          </p:spTgt>
                                        </p:tgtEl>
                                        <p:attrNameLst>
                                          <p:attrName>style.visibility</p:attrName>
                                        </p:attrNameLst>
                                      </p:cBhvr>
                                      <p:to>
                                        <p:strVal val="visible"/>
                                      </p:to>
                                    </p:set>
                                    <p:animEffect transition="in" filter="fade">
                                      <p:cBhvr>
                                        <p:cTn id="47" dur="1000"/>
                                        <p:tgtEl>
                                          <p:spTgt spid="34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4"/>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br>
              <a:rPr lang="en-US" sz="3200" b="0" i="0" u="none" strike="noStrike" cap="none">
                <a:solidFill>
                  <a:schemeClr val="dk1"/>
                </a:solidFill>
                <a:latin typeface="Cabin"/>
                <a:ea typeface="Cabin"/>
                <a:cs typeface="Cabin"/>
                <a:sym typeface="Cabin"/>
              </a:rPr>
            </a:br>
            <a:r>
              <a:rPr lang="en-US" sz="3200" b="0" i="0" u="none" strike="noStrike" cap="none">
                <a:solidFill>
                  <a:schemeClr val="dk1"/>
                </a:solidFill>
                <a:latin typeface="Cabin"/>
                <a:ea typeface="Cabin"/>
                <a:cs typeface="Cabin"/>
                <a:sym typeface="Cabin"/>
              </a:rPr>
              <a:t>RENT / LEASE / PURCHASE / BUILD?</a:t>
            </a:r>
            <a:endParaRPr/>
          </a:p>
        </p:txBody>
      </p:sp>
      <p:sp>
        <p:nvSpPr>
          <p:cNvPr id="355" name="Google Shape;355;p54"/>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44475" algn="ctr" rtl="0">
              <a:lnSpc>
                <a:spcPct val="100000"/>
              </a:lnSpc>
              <a:spcBef>
                <a:spcPts val="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Beaverton </a:t>
            </a:r>
            <a:r>
              <a:rPr lang="en-US" sz="2100"/>
              <a:t>Bahá’í </a:t>
            </a:r>
            <a:r>
              <a:rPr lang="en-US" sz="2100" b="0" i="0" u="none" strike="noStrike" cap="none">
                <a:solidFill>
                  <a:schemeClr val="dk1"/>
                </a:solidFill>
                <a:latin typeface="Cabin"/>
                <a:ea typeface="Cabin"/>
                <a:cs typeface="Cabin"/>
                <a:sym typeface="Cabin"/>
              </a:rPr>
              <a:t>Center:</a:t>
            </a:r>
            <a:endParaRPr sz="2100"/>
          </a:p>
          <a:p>
            <a:pPr marL="228600" marR="0" lvl="0" indent="-244475" algn="l" rtl="0">
              <a:lnSpc>
                <a:spcPct val="100000"/>
              </a:lnSpc>
              <a:spcBef>
                <a:spcPts val="10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1- The most prominent Bahá’í facility in the state. </a:t>
            </a:r>
            <a:endParaRPr sz="2100"/>
          </a:p>
          <a:p>
            <a:pPr marL="685800" marR="0" lvl="1" indent="-256222" algn="l" rtl="0">
              <a:lnSpc>
                <a:spcPct val="100000"/>
              </a:lnSpc>
              <a:spcBef>
                <a:spcPts val="5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 It is designed to stand out and silently teach the Faith</a:t>
            </a:r>
            <a:endParaRPr sz="2100"/>
          </a:p>
          <a:p>
            <a:pPr marL="228600" marR="0" lvl="0" indent="-244475" algn="l" rtl="0">
              <a:lnSpc>
                <a:spcPct val="100000"/>
              </a:lnSpc>
              <a:spcBef>
                <a:spcPts val="10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2- The most heavily used center</a:t>
            </a:r>
            <a:endParaRPr sz="2100"/>
          </a:p>
          <a:p>
            <a:pPr marL="685800" marR="0" lvl="1" indent="-256222" algn="l" rtl="0">
              <a:lnSpc>
                <a:spcPct val="100000"/>
              </a:lnSpc>
              <a:spcBef>
                <a:spcPts val="5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Although we have decentralize key activities, the Baha'i center is used almost 7 days a week.</a:t>
            </a:r>
            <a:endParaRPr sz="2100"/>
          </a:p>
          <a:p>
            <a:pPr marL="228600" marR="0" lvl="0" indent="-244475" algn="l" rtl="0">
              <a:lnSpc>
                <a:spcPct val="100000"/>
              </a:lnSpc>
              <a:spcBef>
                <a:spcPts val="10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3- The most recognized symbol of the Faith in Oregon</a:t>
            </a:r>
            <a:endParaRPr sz="2100"/>
          </a:p>
          <a:p>
            <a:pPr marL="685800" marR="0" lvl="1" indent="-256222" algn="l" rtl="0">
              <a:lnSpc>
                <a:spcPct val="100000"/>
              </a:lnSpc>
              <a:spcBef>
                <a:spcPts val="5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The center due to its location and design has brought prominence</a:t>
            </a:r>
            <a:endParaRPr sz="2100"/>
          </a:p>
          <a:p>
            <a:pPr marL="228600" marR="0" lvl="0" indent="-244475" algn="l" rtl="0">
              <a:lnSpc>
                <a:spcPct val="100000"/>
              </a:lnSpc>
              <a:spcBef>
                <a:spcPts val="1000"/>
              </a:spcBef>
              <a:spcAft>
                <a:spcPts val="0"/>
              </a:spcAft>
              <a:buClr>
                <a:schemeClr val="accent1"/>
              </a:buClr>
              <a:buSzPts val="2100"/>
              <a:buFont typeface="Arial"/>
              <a:buChar char="•"/>
            </a:pPr>
            <a:r>
              <a:rPr lang="en-US" sz="2100" b="0" i="0" u="none" strike="noStrike" cap="none">
                <a:solidFill>
                  <a:schemeClr val="dk1"/>
                </a:solidFill>
                <a:latin typeface="Cabin"/>
                <a:ea typeface="Cabin"/>
                <a:cs typeface="Cabin"/>
                <a:sym typeface="Cabin"/>
              </a:rPr>
              <a:t>4- An incredible silent teacher since over 100,000 cars go by every day, especially during rush hour when they get to read the sign with Baha'i writings</a:t>
            </a:r>
            <a:endParaRPr sz="2100"/>
          </a:p>
          <a:p>
            <a:pPr marL="228600" marR="0" lvl="0" indent="-111125" algn="l" rtl="0">
              <a:lnSpc>
                <a:spcPct val="100000"/>
              </a:lnSpc>
              <a:spcBef>
                <a:spcPts val="1000"/>
              </a:spcBef>
              <a:spcAft>
                <a:spcPts val="0"/>
              </a:spcAft>
              <a:buClr>
                <a:schemeClr val="accent1"/>
              </a:buClr>
              <a:buSzPts val="1850"/>
              <a:buFont typeface="Arial"/>
              <a:buNone/>
            </a:pPr>
            <a:endParaRPr sz="21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animEffect transition="in" filter="fade">
                                      <p:cBhvr>
                                        <p:cTn id="7" dur="1000"/>
                                        <p:tgtEl>
                                          <p:spTgt spid="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
                                            <p:txEl>
                                              <p:pRg st="1" end="1"/>
                                            </p:txEl>
                                          </p:spTgt>
                                        </p:tgtEl>
                                        <p:attrNameLst>
                                          <p:attrName>style.visibility</p:attrName>
                                        </p:attrNameLst>
                                      </p:cBhvr>
                                      <p:to>
                                        <p:strVal val="visible"/>
                                      </p:to>
                                    </p:set>
                                    <p:animEffect transition="in" filter="fade">
                                      <p:cBhvr>
                                        <p:cTn id="12" dur="1000"/>
                                        <p:tgtEl>
                                          <p:spTgt spid="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5">
                                            <p:txEl>
                                              <p:pRg st="2" end="2"/>
                                            </p:txEl>
                                          </p:spTgt>
                                        </p:tgtEl>
                                        <p:attrNameLst>
                                          <p:attrName>style.visibility</p:attrName>
                                        </p:attrNameLst>
                                      </p:cBhvr>
                                      <p:to>
                                        <p:strVal val="visible"/>
                                      </p:to>
                                    </p:set>
                                    <p:animEffect transition="in" filter="fade">
                                      <p:cBhvr>
                                        <p:cTn id="17" dur="1000"/>
                                        <p:tgtEl>
                                          <p:spTgt spid="3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5">
                                            <p:txEl>
                                              <p:pRg st="3" end="3"/>
                                            </p:txEl>
                                          </p:spTgt>
                                        </p:tgtEl>
                                        <p:attrNameLst>
                                          <p:attrName>style.visibility</p:attrName>
                                        </p:attrNameLst>
                                      </p:cBhvr>
                                      <p:to>
                                        <p:strVal val="visible"/>
                                      </p:to>
                                    </p:set>
                                    <p:animEffect transition="in" filter="fade">
                                      <p:cBhvr>
                                        <p:cTn id="22" dur="1000"/>
                                        <p:tgtEl>
                                          <p:spTgt spid="3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5">
                                            <p:txEl>
                                              <p:pRg st="4" end="4"/>
                                            </p:txEl>
                                          </p:spTgt>
                                        </p:tgtEl>
                                        <p:attrNameLst>
                                          <p:attrName>style.visibility</p:attrName>
                                        </p:attrNameLst>
                                      </p:cBhvr>
                                      <p:to>
                                        <p:strVal val="visible"/>
                                      </p:to>
                                    </p:set>
                                    <p:animEffect transition="in" filter="fade">
                                      <p:cBhvr>
                                        <p:cTn id="27" dur="1000"/>
                                        <p:tgtEl>
                                          <p:spTgt spid="35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5">
                                            <p:txEl>
                                              <p:pRg st="5" end="5"/>
                                            </p:txEl>
                                          </p:spTgt>
                                        </p:tgtEl>
                                        <p:attrNameLst>
                                          <p:attrName>style.visibility</p:attrName>
                                        </p:attrNameLst>
                                      </p:cBhvr>
                                      <p:to>
                                        <p:strVal val="visible"/>
                                      </p:to>
                                    </p:set>
                                    <p:animEffect transition="in" filter="fade">
                                      <p:cBhvr>
                                        <p:cTn id="32" dur="1000"/>
                                        <p:tgtEl>
                                          <p:spTgt spid="35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5">
                                            <p:txEl>
                                              <p:pRg st="6" end="6"/>
                                            </p:txEl>
                                          </p:spTgt>
                                        </p:tgtEl>
                                        <p:attrNameLst>
                                          <p:attrName>style.visibility</p:attrName>
                                        </p:attrNameLst>
                                      </p:cBhvr>
                                      <p:to>
                                        <p:strVal val="visible"/>
                                      </p:to>
                                    </p:set>
                                    <p:animEffect transition="in" filter="fade">
                                      <p:cBhvr>
                                        <p:cTn id="37" dur="1000"/>
                                        <p:tgtEl>
                                          <p:spTgt spid="35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5">
                                            <p:txEl>
                                              <p:pRg st="7" end="7"/>
                                            </p:txEl>
                                          </p:spTgt>
                                        </p:tgtEl>
                                        <p:attrNameLst>
                                          <p:attrName>style.visibility</p:attrName>
                                        </p:attrNameLst>
                                      </p:cBhvr>
                                      <p:to>
                                        <p:strVal val="visible"/>
                                      </p:to>
                                    </p:set>
                                    <p:animEffect transition="in" filter="fade">
                                      <p:cBhvr>
                                        <p:cTn id="42" dur="1000"/>
                                        <p:tgtEl>
                                          <p:spTgt spid="35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5">
                                            <p:txEl>
                                              <p:pRg st="8" end="8"/>
                                            </p:txEl>
                                          </p:spTgt>
                                        </p:tgtEl>
                                        <p:attrNameLst>
                                          <p:attrName>style.visibility</p:attrName>
                                        </p:attrNameLst>
                                      </p:cBhvr>
                                      <p:to>
                                        <p:strVal val="visible"/>
                                      </p:to>
                                    </p:set>
                                    <p:animEffect transition="in" filter="fade">
                                      <p:cBhvr>
                                        <p:cTn id="47" dur="1000"/>
                                        <p:tgtEl>
                                          <p:spTgt spid="35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5"/>
          <p:cNvSpPr txBox="1">
            <a:spLocks noGrp="1"/>
          </p:cNvSpPr>
          <p:nvPr>
            <p:ph type="title"/>
          </p:nvPr>
        </p:nvSpPr>
        <p:spPr>
          <a:xfrm>
            <a:off x="1460754" y="1227119"/>
            <a:ext cx="9603300" cy="1049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BEAVERTON </a:t>
            </a:r>
            <a:r>
              <a:rPr lang="en-US"/>
              <a:t>BAHÁ’Í</a:t>
            </a:r>
            <a:r>
              <a:rPr lang="en-US" sz="3200" b="0" i="0" u="none" strike="noStrike" cap="none">
                <a:solidFill>
                  <a:schemeClr val="dk1"/>
                </a:solidFill>
                <a:latin typeface="Cabin"/>
                <a:ea typeface="Cabin"/>
                <a:cs typeface="Cabin"/>
                <a:sym typeface="Cabin"/>
              </a:rPr>
              <a:t> CENTER</a:t>
            </a:r>
            <a:endParaRPr/>
          </a:p>
        </p:txBody>
      </p:sp>
      <p:pic>
        <p:nvPicPr>
          <p:cNvPr id="361" name="Google Shape;361;p55"/>
          <p:cNvPicPr preferRelativeResize="0">
            <a:picLocks noGrp="1"/>
          </p:cNvPicPr>
          <p:nvPr>
            <p:ph type="body" idx="1"/>
          </p:nvPr>
        </p:nvPicPr>
        <p:blipFill rotWithShape="1">
          <a:blip r:embed="rId3">
            <a:alphaModFix/>
          </a:blip>
          <a:srcRect/>
          <a:stretch/>
        </p:blipFill>
        <p:spPr>
          <a:xfrm>
            <a:off x="1661019" y="2016124"/>
            <a:ext cx="9202723" cy="39672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6"/>
          <p:cNvSpPr txBox="1">
            <a:spLocks noGrp="1"/>
          </p:cNvSpPr>
          <p:nvPr>
            <p:ph type="title"/>
          </p:nvPr>
        </p:nvSpPr>
        <p:spPr>
          <a:xfrm>
            <a:off x="1451579" y="1106369"/>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SALE OR KEEP FACILITY</a:t>
            </a:r>
            <a:endParaRPr/>
          </a:p>
        </p:txBody>
      </p:sp>
      <p:sp>
        <p:nvSpPr>
          <p:cNvPr id="367" name="Google Shape;367;p56"/>
          <p:cNvSpPr txBox="1">
            <a:spLocks noGrp="1"/>
          </p:cNvSpPr>
          <p:nvPr>
            <p:ph type="body" idx="1"/>
          </p:nvPr>
        </p:nvSpPr>
        <p:spPr>
          <a:xfrm>
            <a:off x="1171175" y="2015725"/>
            <a:ext cx="10661400" cy="3450600"/>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Ownership of facility compatible with grassroots growth</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In fact can complement each other</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Importance of sustaining unity</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Can decision be deferred?</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Permit focus on the teaching work and minimize community distraction</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7">
                                            <p:txEl>
                                              <p:pRg st="0" end="0"/>
                                            </p:txEl>
                                          </p:spTgt>
                                        </p:tgtEl>
                                        <p:attrNameLst>
                                          <p:attrName>style.visibility</p:attrName>
                                        </p:attrNameLst>
                                      </p:cBhvr>
                                      <p:to>
                                        <p:strVal val="visible"/>
                                      </p:to>
                                    </p:set>
                                    <p:animEffect transition="in" filter="fade">
                                      <p:cBhvr>
                                        <p:cTn id="7" dur="1000"/>
                                        <p:tgtEl>
                                          <p:spTgt spid="3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7">
                                            <p:txEl>
                                              <p:pRg st="1" end="1"/>
                                            </p:txEl>
                                          </p:spTgt>
                                        </p:tgtEl>
                                        <p:attrNameLst>
                                          <p:attrName>style.visibility</p:attrName>
                                        </p:attrNameLst>
                                      </p:cBhvr>
                                      <p:to>
                                        <p:strVal val="visible"/>
                                      </p:to>
                                    </p:set>
                                    <p:animEffect transition="in" filter="fade">
                                      <p:cBhvr>
                                        <p:cTn id="12" dur="1000"/>
                                        <p:tgtEl>
                                          <p:spTgt spid="3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7">
                                            <p:txEl>
                                              <p:pRg st="2" end="2"/>
                                            </p:txEl>
                                          </p:spTgt>
                                        </p:tgtEl>
                                        <p:attrNameLst>
                                          <p:attrName>style.visibility</p:attrName>
                                        </p:attrNameLst>
                                      </p:cBhvr>
                                      <p:to>
                                        <p:strVal val="visible"/>
                                      </p:to>
                                    </p:set>
                                    <p:animEffect transition="in" filter="fade">
                                      <p:cBhvr>
                                        <p:cTn id="17" dur="1000"/>
                                        <p:tgtEl>
                                          <p:spTgt spid="3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7">
                                            <p:txEl>
                                              <p:pRg st="3" end="3"/>
                                            </p:txEl>
                                          </p:spTgt>
                                        </p:tgtEl>
                                        <p:attrNameLst>
                                          <p:attrName>style.visibility</p:attrName>
                                        </p:attrNameLst>
                                      </p:cBhvr>
                                      <p:to>
                                        <p:strVal val="visible"/>
                                      </p:to>
                                    </p:set>
                                    <p:animEffect transition="in" filter="fade">
                                      <p:cBhvr>
                                        <p:cTn id="22" dur="1000"/>
                                        <p:tgtEl>
                                          <p:spTgt spid="3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7">
                                            <p:txEl>
                                              <p:pRg st="4" end="4"/>
                                            </p:txEl>
                                          </p:spTgt>
                                        </p:tgtEl>
                                        <p:attrNameLst>
                                          <p:attrName>style.visibility</p:attrName>
                                        </p:attrNameLst>
                                      </p:cBhvr>
                                      <p:to>
                                        <p:strVal val="visible"/>
                                      </p:to>
                                    </p:set>
                                    <p:animEffect transition="in" filter="fade">
                                      <p:cBhvr>
                                        <p:cTn id="27" dur="1000"/>
                                        <p:tgtEl>
                                          <p:spTgt spid="3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7"/>
          <p:cNvSpPr txBox="1">
            <a:spLocks noGrp="1"/>
          </p:cNvSpPr>
          <p:nvPr>
            <p:ph type="title"/>
          </p:nvPr>
        </p:nvSpPr>
        <p:spPr>
          <a:xfrm>
            <a:off x="1451567" y="1166744"/>
            <a:ext cx="9603300"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SALE OR KEEP FACILITY</a:t>
            </a:r>
            <a:endParaRPr/>
          </a:p>
        </p:txBody>
      </p:sp>
      <p:sp>
        <p:nvSpPr>
          <p:cNvPr id="373" name="Google Shape;373;p57"/>
          <p:cNvSpPr txBox="1">
            <a:spLocks noGrp="1"/>
          </p:cNvSpPr>
          <p:nvPr>
            <p:ph type="body" idx="1"/>
          </p:nvPr>
        </p:nvSpPr>
        <p:spPr>
          <a:xfrm>
            <a:off x="845175" y="2015725"/>
            <a:ext cx="11071800" cy="34506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2000"/>
              <a:buFont typeface="Arial"/>
              <a:buNone/>
            </a:pPr>
            <a:r>
              <a:rPr lang="en-US" sz="2300" b="0" i="0" u="none" strike="noStrike" cap="none">
                <a:solidFill>
                  <a:schemeClr val="dk1"/>
                </a:solidFill>
                <a:latin typeface="Cabin"/>
                <a:ea typeface="Cabin"/>
                <a:cs typeface="Cabin"/>
                <a:sym typeface="Cabin"/>
              </a:rPr>
              <a:t>Additional considerations</a:t>
            </a:r>
            <a:endParaRPr sz="2300"/>
          </a:p>
          <a:p>
            <a:pPr marL="228600" marR="0" lvl="0" indent="-2476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Loss of purchasing power after selling may prove greater than cost of maintaining facility</a:t>
            </a:r>
            <a:endParaRPr sz="2300"/>
          </a:p>
          <a:p>
            <a:pPr marL="228600" marR="0" lvl="0" indent="-2476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Avoid conflating “would we buy/build a facility now” with “should we sell the facility we have now?’</a:t>
            </a:r>
            <a:endParaRPr sz="2300"/>
          </a:p>
          <a:p>
            <a:pPr marL="0" marR="0" lvl="0" indent="0" algn="l" rtl="0">
              <a:lnSpc>
                <a:spcPct val="120000"/>
              </a:lnSpc>
              <a:spcBef>
                <a:spcPts val="1000"/>
              </a:spcBef>
              <a:spcAft>
                <a:spcPts val="0"/>
              </a:spcAft>
              <a:buClr>
                <a:schemeClr val="accent1"/>
              </a:buClr>
              <a:buSzPts val="2000"/>
              <a:buFont typeface="Arial"/>
              <a:buNone/>
            </a:pPr>
            <a:r>
              <a:rPr lang="en-US" sz="2300" b="0" i="0" u="none" strike="noStrike" cap="none">
                <a:solidFill>
                  <a:schemeClr val="dk1"/>
                </a:solidFill>
                <a:latin typeface="Cabin"/>
                <a:ea typeface="Cabin"/>
                <a:cs typeface="Cabin"/>
                <a:sym typeface="Cabin"/>
              </a:rPr>
              <a:t>Many uses of </a:t>
            </a:r>
            <a:r>
              <a:rPr lang="en-US" sz="2300"/>
              <a:t>Bahá’í </a:t>
            </a:r>
            <a:r>
              <a:rPr lang="en-US" sz="2300" b="0" i="0" u="none" strike="noStrike" cap="none">
                <a:solidFill>
                  <a:schemeClr val="dk1"/>
                </a:solidFill>
                <a:latin typeface="Cabin"/>
                <a:ea typeface="Cabin"/>
                <a:cs typeface="Cabin"/>
                <a:sym typeface="Cabin"/>
              </a:rPr>
              <a:t>facilities—see “101 Uses of </a:t>
            </a:r>
            <a:r>
              <a:rPr lang="en-US" sz="2300"/>
              <a:t>Bahá’í </a:t>
            </a:r>
            <a:r>
              <a:rPr lang="en-US" sz="2300" b="0" i="0" u="none" strike="noStrike" cap="none">
                <a:solidFill>
                  <a:schemeClr val="dk1"/>
                </a:solidFill>
                <a:latin typeface="Cabin"/>
                <a:ea typeface="Cabin"/>
                <a:cs typeface="Cabin"/>
                <a:sym typeface="Cabin"/>
              </a:rPr>
              <a:t>Centers” BCA Website</a:t>
            </a:r>
            <a:endParaRPr sz="2300"/>
          </a:p>
          <a:p>
            <a:pPr marL="228600" marR="0" lvl="0" indent="-247650" algn="l" rtl="0">
              <a:lnSpc>
                <a:spcPct val="120000"/>
              </a:lnSpc>
              <a:spcBef>
                <a:spcPts val="1000"/>
              </a:spcBef>
              <a:spcAft>
                <a:spcPts val="0"/>
              </a:spcAft>
              <a:buClr>
                <a:schemeClr val="accent1"/>
              </a:buClr>
              <a:buSzPts val="2300"/>
              <a:buFont typeface="Arial"/>
              <a:buChar char="•"/>
            </a:pPr>
            <a:r>
              <a:rPr lang="en-US" sz="2300" b="0" i="0" u="none" strike="noStrike" cap="none">
                <a:solidFill>
                  <a:schemeClr val="dk1"/>
                </a:solidFill>
                <a:latin typeface="Cabin"/>
                <a:ea typeface="Cabin"/>
                <a:cs typeface="Cabin"/>
                <a:sym typeface="Cabin"/>
              </a:rPr>
              <a:t>Can promote service to others, facilitate teaching work, while contributing to a vibrant community life</a:t>
            </a:r>
            <a:endParaRPr sz="2300"/>
          </a:p>
          <a:p>
            <a:pPr marL="0" marR="0" lvl="0" indent="0" algn="l" rtl="0">
              <a:lnSpc>
                <a:spcPct val="120000"/>
              </a:lnSpc>
              <a:spcBef>
                <a:spcPts val="1000"/>
              </a:spcBef>
              <a:spcAft>
                <a:spcPts val="0"/>
              </a:spcAft>
              <a:buClr>
                <a:schemeClr val="accent1"/>
              </a:buClr>
              <a:buSzPts val="2000"/>
              <a:buFont typeface="Arial"/>
              <a:buNone/>
            </a:pPr>
            <a:endParaRPr sz="2300" b="0" i="0" u="none" strike="noStrike" cap="none">
              <a:solidFill>
                <a:schemeClr val="dk1"/>
              </a:solidFill>
              <a:latin typeface="Cabin"/>
              <a:ea typeface="Cabin"/>
              <a:cs typeface="Cabin"/>
              <a:sym typeface="Cabin"/>
            </a:endParaRPr>
          </a:p>
          <a:p>
            <a:pPr marL="228600" marR="0" lvl="0" indent="-101600" algn="l" rtl="0">
              <a:lnSpc>
                <a:spcPct val="120000"/>
              </a:lnSpc>
              <a:spcBef>
                <a:spcPts val="1000"/>
              </a:spcBef>
              <a:spcAft>
                <a:spcPts val="0"/>
              </a:spcAft>
              <a:buClr>
                <a:schemeClr val="accent1"/>
              </a:buClr>
              <a:buSzPts val="2000"/>
              <a:buFont typeface="Arial"/>
              <a:buNone/>
            </a:pPr>
            <a:endParaRPr sz="2300" b="0" i="0" u="none" strike="noStrike" cap="none">
              <a:solidFill>
                <a:schemeClr val="dk1"/>
              </a:solidFill>
              <a:latin typeface="Cabin"/>
              <a:ea typeface="Cabin"/>
              <a:cs typeface="Cabin"/>
              <a:sym typeface="Cabin"/>
            </a:endParaRPr>
          </a:p>
          <a:p>
            <a:pPr marL="0" marR="0" lvl="0" indent="0" algn="l" rtl="0">
              <a:lnSpc>
                <a:spcPct val="120000"/>
              </a:lnSpc>
              <a:spcBef>
                <a:spcPts val="1000"/>
              </a:spcBef>
              <a:spcAft>
                <a:spcPts val="0"/>
              </a:spcAft>
              <a:buClr>
                <a:schemeClr val="accent1"/>
              </a:buClr>
              <a:buSzPts val="2000"/>
              <a:buFont typeface="Arial"/>
              <a:buNone/>
            </a:pPr>
            <a:endParaRPr sz="23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xEl>
                                              <p:pRg st="0" end="0"/>
                                            </p:txEl>
                                          </p:spTgt>
                                        </p:tgtEl>
                                        <p:attrNameLst>
                                          <p:attrName>style.visibility</p:attrName>
                                        </p:attrNameLst>
                                      </p:cBhvr>
                                      <p:to>
                                        <p:strVal val="visible"/>
                                      </p:to>
                                    </p:set>
                                    <p:animEffect transition="in" filter="fade">
                                      <p:cBhvr>
                                        <p:cTn id="7" dur="1000"/>
                                        <p:tgtEl>
                                          <p:spTgt spid="3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3">
                                            <p:txEl>
                                              <p:pRg st="1" end="1"/>
                                            </p:txEl>
                                          </p:spTgt>
                                        </p:tgtEl>
                                        <p:attrNameLst>
                                          <p:attrName>style.visibility</p:attrName>
                                        </p:attrNameLst>
                                      </p:cBhvr>
                                      <p:to>
                                        <p:strVal val="visible"/>
                                      </p:to>
                                    </p:set>
                                    <p:animEffect transition="in" filter="fade">
                                      <p:cBhvr>
                                        <p:cTn id="12" dur="1000"/>
                                        <p:tgtEl>
                                          <p:spTgt spid="3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3">
                                            <p:txEl>
                                              <p:pRg st="2" end="2"/>
                                            </p:txEl>
                                          </p:spTgt>
                                        </p:tgtEl>
                                        <p:attrNameLst>
                                          <p:attrName>style.visibility</p:attrName>
                                        </p:attrNameLst>
                                      </p:cBhvr>
                                      <p:to>
                                        <p:strVal val="visible"/>
                                      </p:to>
                                    </p:set>
                                    <p:animEffect transition="in" filter="fade">
                                      <p:cBhvr>
                                        <p:cTn id="17" dur="1000"/>
                                        <p:tgtEl>
                                          <p:spTgt spid="3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3">
                                            <p:txEl>
                                              <p:pRg st="3" end="3"/>
                                            </p:txEl>
                                          </p:spTgt>
                                        </p:tgtEl>
                                        <p:attrNameLst>
                                          <p:attrName>style.visibility</p:attrName>
                                        </p:attrNameLst>
                                      </p:cBhvr>
                                      <p:to>
                                        <p:strVal val="visible"/>
                                      </p:to>
                                    </p:set>
                                    <p:animEffect transition="in" filter="fade">
                                      <p:cBhvr>
                                        <p:cTn id="22" dur="1000"/>
                                        <p:tgtEl>
                                          <p:spTgt spid="3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3">
                                            <p:txEl>
                                              <p:pRg st="4" end="4"/>
                                            </p:txEl>
                                          </p:spTgt>
                                        </p:tgtEl>
                                        <p:attrNameLst>
                                          <p:attrName>style.visibility</p:attrName>
                                        </p:attrNameLst>
                                      </p:cBhvr>
                                      <p:to>
                                        <p:strVal val="visible"/>
                                      </p:to>
                                    </p:set>
                                    <p:animEffect transition="in" filter="fade">
                                      <p:cBhvr>
                                        <p:cTn id="27" dur="1000"/>
                                        <p:tgtEl>
                                          <p:spTgt spid="3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3">
                                            <p:txEl>
                                              <p:pRg st="5" end="5"/>
                                            </p:txEl>
                                          </p:spTgt>
                                        </p:tgtEl>
                                        <p:attrNameLst>
                                          <p:attrName>style.visibility</p:attrName>
                                        </p:attrNameLst>
                                      </p:cBhvr>
                                      <p:to>
                                        <p:strVal val="visible"/>
                                      </p:to>
                                    </p:set>
                                    <p:animEffect transition="in" filter="fade">
                                      <p:cBhvr>
                                        <p:cTn id="32" dur="1000"/>
                                        <p:tgtEl>
                                          <p:spTgt spid="3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3">
                                            <p:txEl>
                                              <p:pRg st="6" end="6"/>
                                            </p:txEl>
                                          </p:spTgt>
                                        </p:tgtEl>
                                        <p:attrNameLst>
                                          <p:attrName>style.visibility</p:attrName>
                                        </p:attrNameLst>
                                      </p:cBhvr>
                                      <p:to>
                                        <p:strVal val="visible"/>
                                      </p:to>
                                    </p:set>
                                    <p:animEffect transition="in" filter="fade">
                                      <p:cBhvr>
                                        <p:cTn id="37" dur="1000"/>
                                        <p:tgtEl>
                                          <p:spTgt spid="3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73">
                                            <p:txEl>
                                              <p:pRg st="7" end="7"/>
                                            </p:txEl>
                                          </p:spTgt>
                                        </p:tgtEl>
                                        <p:attrNameLst>
                                          <p:attrName>style.visibility</p:attrName>
                                        </p:attrNameLst>
                                      </p:cBhvr>
                                      <p:to>
                                        <p:strVal val="visible"/>
                                      </p:to>
                                    </p:set>
                                    <p:animEffect transition="in" filter="fade">
                                      <p:cBhvr>
                                        <p:cTn id="42" dur="1000"/>
                                        <p:tgtEl>
                                          <p:spTgt spid="3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8"/>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Cabin"/>
              <a:buNone/>
            </a:pPr>
            <a:r>
              <a:rPr lang="en-US"/>
              <a:t>BAHÁ’Í</a:t>
            </a:r>
            <a:r>
              <a:rPr lang="en-US" sz="3200" b="0" i="0" u="none" strike="noStrike" cap="none">
                <a:solidFill>
                  <a:schemeClr val="dk1"/>
                </a:solidFill>
                <a:latin typeface="Cabin"/>
                <a:ea typeface="Cabin"/>
                <a:cs typeface="Cabin"/>
                <a:sym typeface="Cabin"/>
              </a:rPr>
              <a:t> CENTER ASSISTANCE CORP. (BCA)</a:t>
            </a:r>
            <a:endParaRPr/>
          </a:p>
        </p:txBody>
      </p:sp>
      <p:sp>
        <p:nvSpPr>
          <p:cNvPr id="379" name="Google Shape;379;p58"/>
          <p:cNvSpPr txBox="1">
            <a:spLocks noGrp="1"/>
          </p:cNvSpPr>
          <p:nvPr>
            <p:ph type="body" idx="1"/>
          </p:nvPr>
        </p:nvSpPr>
        <p:spPr>
          <a:xfrm>
            <a:off x="1451575" y="2102502"/>
            <a:ext cx="9603300" cy="3835800"/>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None/>
            </a:pPr>
            <a:r>
              <a:rPr lang="en-US" sz="4000" b="0" i="0" u="none" strike="noStrike" cap="none" dirty="0">
                <a:solidFill>
                  <a:schemeClr val="dk1"/>
                </a:solidFill>
                <a:latin typeface="Cabin"/>
                <a:ea typeface="Cabin"/>
                <a:cs typeface="Cabin"/>
                <a:sym typeface="Cabin"/>
              </a:rPr>
              <a:t>Any Questions?</a:t>
            </a:r>
            <a:endParaRPr sz="4000" b="0" i="0" u="none" strike="noStrike" cap="none" dirty="0">
              <a:solidFill>
                <a:schemeClr val="dk1"/>
              </a:solidFill>
              <a:latin typeface="Cabin"/>
              <a:ea typeface="Cabin"/>
              <a:cs typeface="Cabin"/>
              <a:sym typeface="Cabin"/>
            </a:endParaRPr>
          </a:p>
          <a:p>
            <a:pPr marL="0" lvl="0" indent="0" algn="ctr" rtl="0">
              <a:spcBef>
                <a:spcPts val="0"/>
              </a:spcBef>
              <a:spcAft>
                <a:spcPts val="0"/>
              </a:spcAft>
              <a:buClr>
                <a:schemeClr val="accent1"/>
              </a:buClr>
              <a:buSzPts val="2000"/>
              <a:buFont typeface="Arial"/>
              <a:buNone/>
            </a:pPr>
            <a:r>
              <a:rPr lang="en-US" sz="3000"/>
              <a:t>Please feel free to contact us:</a:t>
            </a:r>
            <a:endParaRPr sz="3000"/>
          </a:p>
          <a:p>
            <a:pPr marL="0" lvl="0" indent="0" algn="l" rtl="0">
              <a:spcBef>
                <a:spcPts val="1000"/>
              </a:spcBef>
              <a:spcAft>
                <a:spcPts val="0"/>
              </a:spcAft>
              <a:buClr>
                <a:schemeClr val="accent1"/>
              </a:buClr>
              <a:buSzPts val="2000"/>
              <a:buFont typeface="Arial"/>
              <a:buNone/>
            </a:pPr>
            <a:r>
              <a:rPr lang="en-US" sz="3000" dirty="0"/>
              <a:t>	Email: </a:t>
            </a:r>
            <a:r>
              <a:rPr lang="en-US" sz="3000" u="sng" dirty="0">
                <a:solidFill>
                  <a:schemeClr val="hlink"/>
                </a:solidFill>
                <a:hlinkClick r:id="rId3"/>
              </a:rPr>
              <a:t>Info@bahaicenterassistance.org</a:t>
            </a:r>
            <a:endParaRPr sz="3000" dirty="0"/>
          </a:p>
          <a:p>
            <a:pPr marL="0" lvl="0" indent="0" algn="l" rtl="0">
              <a:spcBef>
                <a:spcPts val="1000"/>
              </a:spcBef>
              <a:spcAft>
                <a:spcPts val="0"/>
              </a:spcAft>
              <a:buClr>
                <a:schemeClr val="accent1"/>
              </a:buClr>
              <a:buSzPts val="2000"/>
              <a:buFont typeface="Arial"/>
              <a:buNone/>
            </a:pPr>
            <a:r>
              <a:rPr lang="en-US" sz="3000" dirty="0"/>
              <a:t>	Phone: (847) 425-7940</a:t>
            </a:r>
            <a:endParaRPr sz="3000" dirty="0"/>
          </a:p>
          <a:p>
            <a:pPr marL="0" lvl="0" indent="0" algn="l" rtl="0">
              <a:spcBef>
                <a:spcPts val="1000"/>
              </a:spcBef>
              <a:spcAft>
                <a:spcPts val="0"/>
              </a:spcAft>
              <a:buClr>
                <a:schemeClr val="accent1"/>
              </a:buClr>
              <a:buSzPts val="2000"/>
              <a:buFont typeface="Arial"/>
              <a:buNone/>
            </a:pPr>
            <a:r>
              <a:rPr lang="en-US" sz="3000" dirty="0"/>
              <a:t>      Website: </a:t>
            </a:r>
            <a:r>
              <a:rPr lang="en-US" sz="3000" u="sng" dirty="0">
                <a:solidFill>
                  <a:schemeClr val="hlink"/>
                </a:solidFill>
                <a:hlinkClick r:id="rId4"/>
              </a:rPr>
              <a:t>http://www.bahaicenterassistance.org/</a:t>
            </a:r>
            <a:endParaRPr sz="3000" dirty="0"/>
          </a:p>
          <a:p>
            <a:pPr marL="0" marR="0" lvl="0" indent="0" algn="ctr" rtl="0">
              <a:lnSpc>
                <a:spcPct val="120000"/>
              </a:lnSpc>
              <a:spcBef>
                <a:spcPts val="0"/>
              </a:spcBef>
              <a:spcAft>
                <a:spcPts val="0"/>
              </a:spcAft>
              <a:buNone/>
            </a:pPr>
            <a:endParaRPr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THE PRINCIPAL ROLE OF BAHÁ’Í CENTER ASSISTANCE CORP. (BCA)</a:t>
            </a:r>
            <a:endParaRPr/>
          </a:p>
        </p:txBody>
      </p:sp>
      <p:sp>
        <p:nvSpPr>
          <p:cNvPr id="125" name="Google Shape;125;p17"/>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Bring attention to the guidance about Bahá’í facilities</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Provide</a:t>
            </a:r>
            <a:endParaRPr sz="3000"/>
          </a:p>
          <a:p>
            <a:pPr marL="685800" marR="0" lvl="1" indent="-3048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Training</a:t>
            </a:r>
            <a:endParaRPr sz="3000"/>
          </a:p>
          <a:p>
            <a:pPr marL="685800" marR="0" lvl="1" indent="-3048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Technical Assistance</a:t>
            </a:r>
            <a:endParaRPr sz="3000"/>
          </a:p>
          <a:p>
            <a:pPr marL="685800" marR="0" lvl="1" indent="-304800" algn="l" rtl="0">
              <a:lnSpc>
                <a:spcPct val="120000"/>
              </a:lnSpc>
              <a:spcBef>
                <a:spcPts val="5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Ongoing Consultation with Communities / LSAs</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fade">
                                      <p:cBhvr>
                                        <p:cTn id="7" dur="10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fade">
                                      <p:cBhvr>
                                        <p:cTn id="12" dur="10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fade">
                                      <p:cBhvr>
                                        <p:cTn id="17" dur="10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fade">
                                      <p:cBhvr>
                                        <p:cTn id="22" dur="1000"/>
                                        <p:tgtEl>
                                          <p:spTgt spid="1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animEffect transition="in" filter="fade">
                                      <p:cBhvr>
                                        <p:cTn id="27" dur="1000"/>
                                        <p:tgtEl>
                                          <p:spTgt spid="1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BAHÁ’Í CENTER ASSISTANCE CORP. (BCA)</a:t>
            </a:r>
            <a:endParaRPr/>
          </a:p>
        </p:txBody>
      </p:sp>
      <p:sp>
        <p:nvSpPr>
          <p:cNvPr id="131" name="Google Shape;131;p18"/>
          <p:cNvSpPr txBox="1">
            <a:spLocks noGrp="1"/>
          </p:cNvSpPr>
          <p:nvPr>
            <p:ph type="body" idx="1"/>
          </p:nvPr>
        </p:nvSpPr>
        <p:spPr>
          <a:xfrm>
            <a:off x="1451575" y="2015725"/>
            <a:ext cx="10003500" cy="3450600"/>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Since inception the BCA has visited communities:</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South West to North East,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South East  to North West,</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That includes states from Kentucky &amp; Alabama to Wisconsin </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From New York to California, Washington to Florida and….</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1000"/>
                                        <p:tgtEl>
                                          <p:spTgt spid="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xEl>
                                              <p:pRg st="2" end="2"/>
                                            </p:txEl>
                                          </p:spTgt>
                                        </p:tgtEl>
                                        <p:attrNameLst>
                                          <p:attrName>style.visibility</p:attrName>
                                        </p:attrNameLst>
                                      </p:cBhvr>
                                      <p:to>
                                        <p:strVal val="visible"/>
                                      </p:to>
                                    </p:set>
                                    <p:animEffect transition="in" filter="fade">
                                      <p:cBhvr>
                                        <p:cTn id="17" dur="1000"/>
                                        <p:tgtEl>
                                          <p:spTgt spid="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xEl>
                                              <p:pRg st="3" end="3"/>
                                            </p:txEl>
                                          </p:spTgt>
                                        </p:tgtEl>
                                        <p:attrNameLst>
                                          <p:attrName>style.visibility</p:attrName>
                                        </p:attrNameLst>
                                      </p:cBhvr>
                                      <p:to>
                                        <p:strVal val="visible"/>
                                      </p:to>
                                    </p:set>
                                    <p:animEffect transition="in" filter="fade">
                                      <p:cBhvr>
                                        <p:cTn id="22" dur="1000"/>
                                        <p:tgtEl>
                                          <p:spTgt spid="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
                                            <p:txEl>
                                              <p:pRg st="4" end="4"/>
                                            </p:txEl>
                                          </p:spTgt>
                                        </p:tgtEl>
                                        <p:attrNameLst>
                                          <p:attrName>style.visibility</p:attrName>
                                        </p:attrNameLst>
                                      </p:cBhvr>
                                      <p:to>
                                        <p:strVal val="visible"/>
                                      </p:to>
                                    </p:set>
                                    <p:animEffect transition="in" filter="fade">
                                      <p:cBhvr>
                                        <p:cTn id="27" dur="1000"/>
                                        <p:tgtEl>
                                          <p:spTgt spid="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BAHÁ’Í CENTER ASSISTANCE CORP. (BCA)</a:t>
            </a:r>
            <a:endParaRPr/>
          </a:p>
        </p:txBody>
      </p:sp>
      <p:sp>
        <p:nvSpPr>
          <p:cNvPr id="137" name="Google Shape;137;p19"/>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228600" marR="0" lvl="0" indent="-292100" algn="l" rtl="0">
              <a:lnSpc>
                <a:spcPct val="120000"/>
              </a:lnSpc>
              <a:spcBef>
                <a:spcPts val="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The BCA board has the honor / privilege of </a:t>
            </a:r>
            <a:r>
              <a:rPr lang="en-US" sz="3000" b="1" i="0" u="sng" strike="noStrike" cap="none">
                <a:solidFill>
                  <a:schemeClr val="dk1"/>
                </a:solidFill>
                <a:latin typeface="Cabin"/>
                <a:ea typeface="Cabin"/>
                <a:cs typeface="Cabin"/>
                <a:sym typeface="Cabin"/>
              </a:rPr>
              <a:t>in person </a:t>
            </a:r>
            <a:r>
              <a:rPr lang="en-US" sz="3000" b="0" i="0" u="none" strike="noStrike" cap="none">
                <a:solidFill>
                  <a:schemeClr val="dk1"/>
                </a:solidFill>
                <a:latin typeface="Cabin"/>
                <a:ea typeface="Cabin"/>
                <a:cs typeface="Cabin"/>
                <a:sym typeface="Cabin"/>
              </a:rPr>
              <a:t>meetings with </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35+ Local Spiritual Assemblies (LSAs)</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55+ Communities</a:t>
            </a:r>
            <a:endParaRPr sz="3000"/>
          </a:p>
          <a:p>
            <a:pPr marL="228600" marR="0" lvl="0" indent="-292100" algn="l" rtl="0">
              <a:lnSpc>
                <a:spcPct val="120000"/>
              </a:lnSpc>
              <a:spcBef>
                <a:spcPts val="1000"/>
              </a:spcBef>
              <a:spcAft>
                <a:spcPts val="0"/>
              </a:spcAft>
              <a:buClr>
                <a:schemeClr val="accent1"/>
              </a:buClr>
              <a:buSzPts val="3000"/>
              <a:buFont typeface="Arial"/>
              <a:buChar char="•"/>
            </a:pPr>
            <a:r>
              <a:rPr lang="en-US" sz="3000" b="0" i="0" u="none" strike="noStrike" cap="none">
                <a:solidFill>
                  <a:schemeClr val="dk1"/>
                </a:solidFill>
                <a:latin typeface="Cabin"/>
                <a:ea typeface="Cabin"/>
                <a:cs typeface="Cabin"/>
                <a:sym typeface="Cabin"/>
              </a:rPr>
              <a:t>Plus numerous Conference Call and email communications</a:t>
            </a:r>
            <a:endParaRPr sz="3000"/>
          </a:p>
          <a:p>
            <a:pPr marL="228600" marR="0" lvl="0" indent="-101600" algn="l" rtl="0">
              <a:lnSpc>
                <a:spcPct val="120000"/>
              </a:lnSpc>
              <a:spcBef>
                <a:spcPts val="1000"/>
              </a:spcBef>
              <a:spcAft>
                <a:spcPts val="0"/>
              </a:spcAft>
              <a:buClr>
                <a:schemeClr val="accent1"/>
              </a:buClr>
              <a:buSzPts val="2000"/>
              <a:buFont typeface="Arial"/>
              <a:buNone/>
            </a:pPr>
            <a:endParaRPr sz="30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Effect transition="in" filter="fade">
                                      <p:cBhvr>
                                        <p:cTn id="7" dur="1000"/>
                                        <p:tgtEl>
                                          <p:spTgt spid="1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xEl>
                                              <p:pRg st="1" end="1"/>
                                            </p:txEl>
                                          </p:spTgt>
                                        </p:tgtEl>
                                        <p:attrNameLst>
                                          <p:attrName>style.visibility</p:attrName>
                                        </p:attrNameLst>
                                      </p:cBhvr>
                                      <p:to>
                                        <p:strVal val="visible"/>
                                      </p:to>
                                    </p:set>
                                    <p:animEffect transition="in" filter="fade">
                                      <p:cBhvr>
                                        <p:cTn id="12" dur="1000"/>
                                        <p:tgtEl>
                                          <p:spTgt spid="1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
                                            <p:txEl>
                                              <p:pRg st="2" end="2"/>
                                            </p:txEl>
                                          </p:spTgt>
                                        </p:tgtEl>
                                        <p:attrNameLst>
                                          <p:attrName>style.visibility</p:attrName>
                                        </p:attrNameLst>
                                      </p:cBhvr>
                                      <p:to>
                                        <p:strVal val="visible"/>
                                      </p:to>
                                    </p:set>
                                    <p:animEffect transition="in" filter="fade">
                                      <p:cBhvr>
                                        <p:cTn id="17" dur="1000"/>
                                        <p:tgtEl>
                                          <p:spTgt spid="1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
                                            <p:txEl>
                                              <p:pRg st="3" end="3"/>
                                            </p:txEl>
                                          </p:spTgt>
                                        </p:tgtEl>
                                        <p:attrNameLst>
                                          <p:attrName>style.visibility</p:attrName>
                                        </p:attrNameLst>
                                      </p:cBhvr>
                                      <p:to>
                                        <p:strVal val="visible"/>
                                      </p:to>
                                    </p:set>
                                    <p:animEffect transition="in" filter="fade">
                                      <p:cBhvr>
                                        <p:cTn id="22" dur="1000"/>
                                        <p:tgtEl>
                                          <p:spTgt spid="1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
                                            <p:txEl>
                                              <p:pRg st="4" end="4"/>
                                            </p:txEl>
                                          </p:spTgt>
                                        </p:tgtEl>
                                        <p:attrNameLst>
                                          <p:attrName>style.visibility</p:attrName>
                                        </p:attrNameLst>
                                      </p:cBhvr>
                                      <p:to>
                                        <p:strVal val="visible"/>
                                      </p:to>
                                    </p:set>
                                    <p:animEffect transition="in" filter="fade">
                                      <p:cBhvr>
                                        <p:cTn id="27" dur="1000"/>
                                        <p:tgtEl>
                                          <p:spTgt spid="1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BAHÁ’Í CENTER ASSISTANCE CORP. (BCA)</a:t>
            </a:r>
            <a:endParaRPr/>
          </a:p>
        </p:txBody>
      </p:sp>
      <p:sp>
        <p:nvSpPr>
          <p:cNvPr id="143" name="Google Shape;143;p20"/>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The joy of years of consultation and bounty of visiting numerous communities and LSAs has help us to create a</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1- Comprehensive (about 164 pages) Technical Manual</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2- Comprehensive Database of the Facilities including pictures</a:t>
            </a:r>
            <a:endParaRPr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Effect transition="in" filter="fade">
                                      <p:cBhvr>
                                        <p:cTn id="7" dur="1000"/>
                                        <p:tgtEl>
                                          <p:spTgt spid="1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Effect transition="in" filter="fade">
                                      <p:cBhvr>
                                        <p:cTn id="12" dur="1000"/>
                                        <p:tgtEl>
                                          <p:spTgt spid="1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Effect transition="in" filter="fade">
                                      <p:cBhvr>
                                        <p:cTn id="17" dur="1000"/>
                                        <p:tgtEl>
                                          <p:spTgt spid="1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bin"/>
              <a:buNone/>
            </a:pPr>
            <a:r>
              <a:rPr lang="en-US" sz="3200" b="0" i="0" u="none" strike="noStrike" cap="none">
                <a:solidFill>
                  <a:schemeClr val="dk1"/>
                </a:solidFill>
                <a:latin typeface="Cabin"/>
                <a:ea typeface="Cabin"/>
                <a:cs typeface="Cabin"/>
                <a:sym typeface="Cabin"/>
              </a:rPr>
              <a:t>BAHÁ’Í CENTER ASSISTANCE CORP. (BCA)</a:t>
            </a:r>
            <a:endParaRPr/>
          </a:p>
        </p:txBody>
      </p:sp>
      <p:sp>
        <p:nvSpPr>
          <p:cNvPr id="149" name="Google Shape;149;p21"/>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As a resource to beloved Assemblies we provide:</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1-  Availability to Consult upon LSA’s Request</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	</a:t>
            </a:r>
            <a:r>
              <a:rPr lang="en-US" sz="3000" b="0" i="0" u="sng" strike="noStrike" cap="none">
                <a:solidFill>
                  <a:schemeClr val="hlink"/>
                </a:solidFill>
                <a:latin typeface="Cabin"/>
                <a:ea typeface="Cabin"/>
                <a:cs typeface="Cabin"/>
                <a:sym typeface="Cabin"/>
                <a:hlinkClick r:id="rId3"/>
              </a:rPr>
              <a:t>Info@bahaicenterassistance.org</a:t>
            </a:r>
            <a:endParaRPr sz="3000" b="0" i="0" u="none" strike="noStrike" cap="none">
              <a:solidFill>
                <a:schemeClr val="dk1"/>
              </a:solidFill>
              <a:latin typeface="Cabin"/>
              <a:ea typeface="Cabin"/>
              <a:cs typeface="Cabin"/>
              <a:sym typeface="Cabin"/>
            </a:endParaRPr>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	(847) 425-7940</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2- Technical Manual</a:t>
            </a:r>
            <a:endParaRPr sz="3000"/>
          </a:p>
          <a:p>
            <a:pPr marL="0" marR="0" lvl="0" indent="0" algn="l" rtl="0">
              <a:lnSpc>
                <a:spcPct val="120000"/>
              </a:lnSpc>
              <a:spcBef>
                <a:spcPts val="1000"/>
              </a:spcBef>
              <a:spcAft>
                <a:spcPts val="0"/>
              </a:spcAft>
              <a:buClr>
                <a:schemeClr val="accent1"/>
              </a:buClr>
              <a:buSzPts val="2000"/>
              <a:buFont typeface="Arial"/>
              <a:buNone/>
            </a:pPr>
            <a:r>
              <a:rPr lang="en-US" sz="3000" b="0" i="0" u="none" strike="noStrike" cap="none">
                <a:solidFill>
                  <a:schemeClr val="dk1"/>
                </a:solidFill>
                <a:latin typeface="Cabin"/>
                <a:ea typeface="Cabin"/>
                <a:cs typeface="Cabin"/>
                <a:sym typeface="Cabin"/>
              </a:rPr>
              <a:t>3- Website: </a:t>
            </a:r>
            <a:r>
              <a:rPr lang="en-US" sz="3000" b="0" i="0" u="sng" strike="noStrike" cap="none">
                <a:solidFill>
                  <a:schemeClr val="hlink"/>
                </a:solidFill>
                <a:latin typeface="Cabin"/>
                <a:ea typeface="Cabin"/>
                <a:cs typeface="Cabin"/>
                <a:sym typeface="Cabin"/>
                <a:hlinkClick r:id="rId4"/>
              </a:rPr>
              <a:t>http://www.bahaicenterassistance.org/</a:t>
            </a:r>
            <a:endParaRPr sz="3000" b="0" i="0" u="none" strike="noStrike" cap="none">
              <a:solidFill>
                <a:schemeClr val="dk1"/>
              </a:solidFill>
              <a:latin typeface="Cabin"/>
              <a:ea typeface="Cabin"/>
              <a:cs typeface="Cabin"/>
              <a:sym typeface="Cab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animEffect transition="in" filter="fade">
                                      <p:cBhvr>
                                        <p:cTn id="7" dur="1000"/>
                                        <p:tgtEl>
                                          <p:spTgt spid="1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
                                            <p:txEl>
                                              <p:pRg st="1" end="1"/>
                                            </p:txEl>
                                          </p:spTgt>
                                        </p:tgtEl>
                                        <p:attrNameLst>
                                          <p:attrName>style.visibility</p:attrName>
                                        </p:attrNameLst>
                                      </p:cBhvr>
                                      <p:to>
                                        <p:strVal val="visible"/>
                                      </p:to>
                                    </p:set>
                                    <p:animEffect transition="in" filter="fade">
                                      <p:cBhvr>
                                        <p:cTn id="12" dur="1000"/>
                                        <p:tgtEl>
                                          <p:spTgt spid="1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9">
                                            <p:txEl>
                                              <p:pRg st="2" end="2"/>
                                            </p:txEl>
                                          </p:spTgt>
                                        </p:tgtEl>
                                        <p:attrNameLst>
                                          <p:attrName>style.visibility</p:attrName>
                                        </p:attrNameLst>
                                      </p:cBhvr>
                                      <p:to>
                                        <p:strVal val="visible"/>
                                      </p:to>
                                    </p:set>
                                    <p:animEffect transition="in" filter="fade">
                                      <p:cBhvr>
                                        <p:cTn id="17" dur="1000"/>
                                        <p:tgtEl>
                                          <p:spTgt spid="1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9">
                                            <p:txEl>
                                              <p:pRg st="3" end="3"/>
                                            </p:txEl>
                                          </p:spTgt>
                                        </p:tgtEl>
                                        <p:attrNameLst>
                                          <p:attrName>style.visibility</p:attrName>
                                        </p:attrNameLst>
                                      </p:cBhvr>
                                      <p:to>
                                        <p:strVal val="visible"/>
                                      </p:to>
                                    </p:set>
                                    <p:animEffect transition="in" filter="fade">
                                      <p:cBhvr>
                                        <p:cTn id="22" dur="1000"/>
                                        <p:tgtEl>
                                          <p:spTgt spid="1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9">
                                            <p:txEl>
                                              <p:pRg st="4" end="4"/>
                                            </p:txEl>
                                          </p:spTgt>
                                        </p:tgtEl>
                                        <p:attrNameLst>
                                          <p:attrName>style.visibility</p:attrName>
                                        </p:attrNameLst>
                                      </p:cBhvr>
                                      <p:to>
                                        <p:strVal val="visible"/>
                                      </p:to>
                                    </p:set>
                                    <p:animEffect transition="in" filter="fade">
                                      <p:cBhvr>
                                        <p:cTn id="27" dur="1000"/>
                                        <p:tgtEl>
                                          <p:spTgt spid="14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9">
                                            <p:txEl>
                                              <p:pRg st="5" end="5"/>
                                            </p:txEl>
                                          </p:spTgt>
                                        </p:tgtEl>
                                        <p:attrNameLst>
                                          <p:attrName>style.visibility</p:attrName>
                                        </p:attrNameLst>
                                      </p:cBhvr>
                                      <p:to>
                                        <p:strVal val="visible"/>
                                      </p:to>
                                    </p:set>
                                    <p:animEffect transition="in" filter="fade">
                                      <p:cBhvr>
                                        <p:cTn id="32" dur="1000"/>
                                        <p:tgtEl>
                                          <p:spTgt spid="1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2542</Words>
  <Application>Microsoft Office PowerPoint</Application>
  <PresentationFormat>Widescreen</PresentationFormat>
  <Paragraphs>214</Paragraphs>
  <Slides>46</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Cabin</vt:lpstr>
      <vt:lpstr>Calibri</vt:lpstr>
      <vt:lpstr>Mangal</vt:lpstr>
      <vt:lpstr>Gallery</vt:lpstr>
      <vt:lpstr>BAHÁ’Í CENTER ASSISTANCE CORPORATION</vt:lpstr>
      <vt:lpstr>INTRODUCTION</vt:lpstr>
      <vt:lpstr>BAHÁ’Í CENTER ASSISTANCE CORP</vt:lpstr>
      <vt:lpstr>BAHÁ’Í CENTER ASSISTANCE CORP. (BCA)</vt:lpstr>
      <vt:lpstr>THE PRINCIPAL ROLE OF BAHÁ’Í CENTER ASSISTANCE CORP. (BCA)</vt:lpstr>
      <vt:lpstr>BAHÁ’Í CENTER ASSISTANCE CORP. (BCA)</vt:lpstr>
      <vt:lpstr>BAHÁ’Í CENTER ASSISTANCE CORP. (BCA)</vt:lpstr>
      <vt:lpstr>BAHÁ’Í CENTER ASSISTANCE CORP. (BCA)</vt:lpstr>
      <vt:lpstr>BAHÁ’Í CENTER ASSISTANCE CORP. (BCA)</vt:lpstr>
      <vt:lpstr>THE PURPOSE OF BAHÁ’Í FACILITIES</vt:lpstr>
      <vt:lpstr>SYSTEMATIC AND SUSTAINABLE GROWTH</vt:lpstr>
      <vt:lpstr>PRIMARY FOCUS ON THE PLAN</vt:lpstr>
      <vt:lpstr>HOW BAHÁ’Í FACILITIES SERVE INDIVIDUALS, THE COMMUNITY AND THE INSTITUTIONS</vt:lpstr>
      <vt:lpstr>OUTWARD ORIENTED SERVICE  THE POSSIBILITIES OF SERVING THE WIDER COMMUNITY ARE ENDLESS. </vt:lpstr>
      <vt:lpstr>TEACHING WALLS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KEY CONSIDERATIONS:</vt:lpstr>
      <vt:lpstr>EMERGENCY PLANS</vt:lpstr>
      <vt:lpstr>EMERGENCY PLANS</vt:lpstr>
      <vt:lpstr>RENTAL OF BAHÁ’Í FACILITY</vt:lpstr>
      <vt:lpstr>RENTAL OF BAHÁ’Í FACILITY</vt:lpstr>
      <vt:lpstr>RENTAL OF BAHÁ’Í FACILITY</vt:lpstr>
      <vt:lpstr>RENTAL OF BAHÁ’Í FACILITY</vt:lpstr>
      <vt:lpstr>BAHÁ’Í CENTER ASSISTANCE CORP. (BCA) </vt:lpstr>
      <vt:lpstr>BAHÁ’Í CENTER ASSISTANCE CORP. (BCA) RENT / LEASE / PURCHASE / BUILD?</vt:lpstr>
      <vt:lpstr>BAHÁ’Í CENTER ASSISTANCE CORP. (BCA) RENT / LEASE / PURCHASE / BUILD?</vt:lpstr>
      <vt:lpstr>BAHÁ’Í CENTER ASSISTANCE CORP. (BCA) RENT / LEASE / PURCHASE / BUILD?</vt:lpstr>
      <vt:lpstr>BAHÁ’Í CENTER ASSISTANCE CORP. (BCA) RENT / LEASE / PURCHASE / BUILD?</vt:lpstr>
      <vt:lpstr>BAHÁ’Í CENTER ASSISTANCE CORP. (BCA) RENT / LEASE / PURCHASE / BUILD?</vt:lpstr>
      <vt:lpstr>BAHÁ’Í CENTER ASSISTANCE CORP. (BCA) RENT / LEASE / PURCHASE / BUILD?</vt:lpstr>
      <vt:lpstr>BAHÁ’Í CENTER ASSISTANCE CORP. (BCA) RENT / LEASE / PURCHASE / BUILD?</vt:lpstr>
      <vt:lpstr>BAHÁ’Í CENTER ASSISTANCE CORP. (BCA) RENT / LEASE / PURCHASE / BUILD?</vt:lpstr>
      <vt:lpstr>BEAVERTON BAHÁ’Í CENTER</vt:lpstr>
      <vt:lpstr>SALE OR KEEP FACILITY</vt:lpstr>
      <vt:lpstr>SALE OR KEEP FACILITY</vt:lpstr>
      <vt:lpstr>BAHÁ’Í CENTER ASSISTANCE CORP. (BCA)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BAHÁ’Í CENTER ASSISTANCE CORPORATION</dc:title>
  <dc:creator>Frank</dc:creator>
  <cp:lastModifiedBy>Carl Clingenpeel</cp:lastModifiedBy>
  <cp:revision>5</cp:revision>
  <dcterms:modified xsi:type="dcterms:W3CDTF">2018-11-30T21:39:00Z</dcterms:modified>
</cp:coreProperties>
</file>